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7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7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20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f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8%D0%B7%D0%B4%D0%B0%D1%82%D0%B5%D0%BB%D1%8C%D1%81%D1%82%D0%B2%D0%BE_%D0%B8%D0%BC%D0%B5%D0%BD%D0%B8_%D0%A7%D0%B5%D1%85%D0%BE%D0%B2%D0%B0" TargetMode="External"/><Relationship Id="rId13" Type="http://schemas.openxmlformats.org/officeDocument/2006/relationships/hyperlink" Target="https://ru.wikipedia.org/wiki/%D0%9C%D0%B5%D0%B6%D0%B4%D1%83%D0%BD%D0%B0%D1%80%D0%BE%D0%B4%D0%BD%D0%B0%D1%8F_%D0%B0%D1%81%D1%81%D0%BE%D1%86%D0%B8%D0%B0%D1%86%D0%B8%D1%8F_%D0%B4%D0%B5%D1%82%D0%B5%D0%BA%D1%82%D0%B8%D0%B2%D0%BD%D0%BE%D0%B3%D0%BE_%D0%B8_%D0%BF%D0%BE%D0%BB%D0%B8%D1%82%D0%B8%D1%87%D0%B5%D1%81%D0%BA%D0%BE%D0%B3%D0%BE_%D1%80%D0%BE%D0%BC%D0%B0%D0%BD%D0%B0" TargetMode="External"/><Relationship Id="rId18" Type="http://schemas.openxmlformats.org/officeDocument/2006/relationships/hyperlink" Target="https://ru.wikipedia.org/wiki/%D0%93%D0%B0%D0%BD%D0%B7%D0%B5%D0%BD%D0%BA%D0%BE,_%D0%98%D0%B3%D0%BE%D1%80%D1%8C_%D0%93%D0%B5%D0%BD%D0%BD%D0%B0%D0%B4%D1%8C%D0%B5%D0%B2%D0%B8%D1%87" TargetMode="External"/><Relationship Id="rId3" Type="http://schemas.openxmlformats.org/officeDocument/2006/relationships/hyperlink" Target="https://ru.wikipedia.org/wiki/%D0%9D%D0%B5%D0%B2%D0%B0_(%D0%B6%D1%83%D1%80%D0%BD%D0%B0%D0%BB)" TargetMode="External"/><Relationship Id="rId21" Type="http://schemas.openxmlformats.org/officeDocument/2006/relationships/hyperlink" Target="https://ru.wikipedia.org/wiki/%D0%9B%D0%BE%D1%81%D0%B5%D0%B2,_%D0%9B%D0%B5%D0%B2_%D0%92%D0%BB%D0%B0%D0%B4%D0%B8%D0%BC%D0%B8%D1%80%D0%BE%D0%B2%D0%B8%D1%87" TargetMode="External"/><Relationship Id="rId7" Type="http://schemas.openxmlformats.org/officeDocument/2006/relationships/hyperlink" Target="https://ru.wikipedia.org/wiki/%D0%9D%D0%B0%D0%B9%D0%BC%D0%B0%D0%BD,_%D0%90%D0%BD%D0%B0%D1%82%D0%BE%D0%BB%D0%B8%D0%B9_%D0%93%D0%B5%D0%BD%D1%80%D0%B8%D1%85%D0%BE%D0%B2%D0%B8%D1%87" TargetMode="External"/><Relationship Id="rId12" Type="http://schemas.openxmlformats.org/officeDocument/2006/relationships/hyperlink" Target="https://ru.wikipedia.org/wiki/%D0%A2%D0%B0%D0%BB%D0%BB%D0%B8%D0%BD" TargetMode="External"/><Relationship Id="rId17" Type="http://schemas.openxmlformats.org/officeDocument/2006/relationships/hyperlink" Target="https://ru.wikipedia.org/wiki/%D0%90%D0%B7%D0%B1%D1%83%D0%BA%D0%B0-%D0%90%D1%82%D1%82%D0%B8%D0%BA%D1%83%D1%81" TargetMode="External"/><Relationship Id="rId2" Type="http://schemas.openxmlformats.org/officeDocument/2006/relationships/hyperlink" Target="https://ru.wikipedia.org/wiki/%D0%9D%D0%BE%D0%B2%D1%8B%D0%B9_%D0%BC%D0%B8%D1%80" TargetMode="External"/><Relationship Id="rId16" Type="http://schemas.openxmlformats.org/officeDocument/2006/relationships/hyperlink" Target="https://ru.wikipedia.org/wiki/%D0%A1%D0%BB%D1%83%D0%B6%D0%B5%D0%B1%D0%BD%D0%B0%D1%8F:%D0%98%D1%81%D1%82%D0%BE%D1%87%D0%BD%D0%B8%D0%BA%D0%B8_%D0%BA%D0%BD%D0%B8%D0%B3/5450016131" TargetMode="External"/><Relationship Id="rId20" Type="http://schemas.openxmlformats.org/officeDocument/2006/relationships/hyperlink" Target="https://ru.wikipedia.org/wiki/%D0%A1%D0%BB%D1%83%D0%B6%D0%B5%D0%B1%D0%BD%D0%B0%D1%8F:%D0%98%D1%81%D1%82%D0%BE%D1%87%D0%BD%D0%B8%D0%BA%D0%B8_%D0%BA%D0%BD%D0%B8%D0%B3/522400134X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ru.wikipedia.org/wiki/New_York" TargetMode="External"/><Relationship Id="rId11" Type="http://schemas.openxmlformats.org/officeDocument/2006/relationships/hyperlink" Target="https://ru.wikipedia.org/wiki/%D0%A7%D0%B0%D1%81%D1%82%D1%8C_%D1%80%D0%B5%D1%87%D0%B8,_%D1%86%D0%B8%D0%BA%D0%BB_%D1%81%D1%82%D0%B8%D1%85%D0%BE%D1%82%D0%B2%D0%BE%D1%80%D0%B5%D0%BD%D0%B8%D0%B9" TargetMode="External"/><Relationship Id="rId24" Type="http://schemas.openxmlformats.org/officeDocument/2006/relationships/image" Target="../media/image15.jpg"/><Relationship Id="rId5" Type="http://schemas.openxmlformats.org/officeDocument/2006/relationships/hyperlink" Target="https://ru.wikipedia.org/wiki/%D0%9E%D0%B3%D0%BE%D0%BD%D1%91%D0%BA" TargetMode="External"/><Relationship Id="rId15" Type="http://schemas.openxmlformats.org/officeDocument/2006/relationships/hyperlink" Target="https://ru.wikipedia.org/wiki/%D0%93%D0%BE%D1%80%D0%B4%D0%B8%D0%BD,_%D0%AF%D0%BA%D0%BE%D0%B2_%D0%90%D1%80%D0%BA%D0%B0%D0%B4%D1%8C%D0%B5%D0%B2%D0%B8%D1%87" TargetMode="External"/><Relationship Id="rId23" Type="http://schemas.openxmlformats.org/officeDocument/2006/relationships/image" Target="../media/image14.jpg"/><Relationship Id="rId10" Type="http://schemas.openxmlformats.org/officeDocument/2006/relationships/hyperlink" Target="https://ru.wikipedia.org/wiki/Ardis_Publishing" TargetMode="External"/><Relationship Id="rId19" Type="http://schemas.openxmlformats.org/officeDocument/2006/relationships/hyperlink" Target="https://ru.wikipedia.org/wiki/%D0%9A%D0%BE%D1%81%D1%82%D1%80%D0%BE%D0%B2,_%D0%92%D0%BB%D0%B0%D0%B4%D0%B8%D0%BC%D0%B8%D1%80_%D0%90%D0%BD%D0%B4%D1%80%D0%B5%D0%B5%D0%B2%D0%B8%D1%87" TargetMode="External"/><Relationship Id="rId4" Type="http://schemas.openxmlformats.org/officeDocument/2006/relationships/hyperlink" Target="https://ru.wikipedia.org/wiki/%D0%94%D1%80%D1%83%D0%B6%D0%B1%D0%B0_%D0%BD%D0%B0%D1%80%D0%BE%D0%B4%D0%BE%D0%B2_(%D0%B6%D1%83%D1%80%D0%BD%D0%B0%D0%BB)" TargetMode="External"/><Relationship Id="rId9" Type="http://schemas.openxmlformats.org/officeDocument/2006/relationships/hyperlink" Target="https://ru.wikipedia.org/wiki/Ann_Arbor" TargetMode="External"/><Relationship Id="rId14" Type="http://schemas.openxmlformats.org/officeDocument/2006/relationships/hyperlink" Target="https://ru.wikipedia.org/wiki/%D0%A3%D1%84%D0%BB%D1%8F%D0%BD%D0%B4,_%D0%92%D0%BB%D0%B0%D0%B4%D0%B8%D0%BC%D0%B8%D1%80_%D0%98%D0%BE%D1%81%D0%B8%D1%84%D0%BE%D0%B2%D0%B8%D1%87" TargetMode="External"/><Relationship Id="rId22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ur.kz/family/school/1902757-brodskiy-biografiya-i-tvorchestvo-poeta/" TargetMode="External"/><Relationship Id="rId2" Type="http://schemas.openxmlformats.org/officeDocument/2006/relationships/hyperlink" Target="https://www.culture.ru/persons/2115/iosif-brodskii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biographe.ru/znamenitosti/iosif-brodskiy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307287" y="5186464"/>
            <a:ext cx="2649124" cy="1096899"/>
          </a:xfrm>
        </p:spPr>
        <p:txBody>
          <a:bodyPr>
            <a:noAutofit/>
          </a:bodyPr>
          <a:lstStyle/>
          <a:p>
            <a:pPr algn="l"/>
            <a:r>
              <a:rPr lang="ru-RU" sz="2000" i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Выполнила</a:t>
            </a:r>
          </a:p>
          <a:p>
            <a:pPr algn="l"/>
            <a:r>
              <a:rPr lang="ru-RU" sz="2000" i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Педагог - психолог </a:t>
            </a:r>
          </a:p>
          <a:p>
            <a:pPr algn="l"/>
            <a:r>
              <a:rPr lang="ru-RU" sz="2000" i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Е.Н. Уткина</a:t>
            </a:r>
            <a:endParaRPr lang="ru-RU" sz="2000" i="1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8636">
            <a:off x="486025" y="1071487"/>
            <a:ext cx="7770756" cy="520394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30258" y="176154"/>
            <a:ext cx="78268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Областное государственное бюджетное профессиональное образовательное учреждение «Северский промышленный колледж»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38" y="110298"/>
            <a:ext cx="1087040" cy="10870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980" y="176154"/>
            <a:ext cx="1572208" cy="9122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088" y="158463"/>
            <a:ext cx="1048072" cy="81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805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7632" y="320696"/>
            <a:ext cx="4761206" cy="6567883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2400" i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	 </a:t>
            </a:r>
            <a:endParaRPr lang="ru-RU" i="1" dirty="0" smtClean="0">
              <a:solidFill>
                <a:schemeClr val="tx1"/>
              </a:solidFill>
              <a:latin typeface="Bahnschrift Condensed" panose="020B0502040204020203" pitchFamily="34" charset="0"/>
            </a:endParaRPr>
          </a:p>
          <a:p>
            <a:r>
              <a:rPr lang="ru-RU" sz="6400" b="1" i="1" dirty="0" smtClean="0">
                <a:solidFill>
                  <a:schemeClr val="tx1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Журналы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6400" i="1" dirty="0" smtClean="0">
                <a:solidFill>
                  <a:schemeClr val="tx1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Ниоткуда с любовью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6400" i="1" dirty="0" smtClean="0">
                <a:solidFill>
                  <a:schemeClr val="tx1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Стихи </a:t>
            </a:r>
            <a:r>
              <a:rPr lang="ru-RU" sz="6400" i="1" dirty="0">
                <a:solidFill>
                  <a:schemeClr val="tx1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разных лет </a:t>
            </a:r>
            <a:endParaRPr lang="ru-RU" sz="6400" i="1" dirty="0" smtClean="0">
              <a:solidFill>
                <a:schemeClr val="tx1"/>
              </a:solidFill>
              <a:latin typeface="Bahnschrift Condensed" panose="020B0502040204020203" pitchFamily="34" charset="0"/>
              <a:cs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6400" i="1" dirty="0" smtClean="0">
                <a:solidFill>
                  <a:schemeClr val="tx1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Римские элегии</a:t>
            </a:r>
            <a:endParaRPr lang="ru-RU" sz="6400" i="1" dirty="0">
              <a:solidFill>
                <a:schemeClr val="tx1"/>
              </a:solidFill>
              <a:latin typeface="Bahnschrift Condensed" panose="020B0502040204020203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6400" b="1" i="1" dirty="0">
                <a:solidFill>
                  <a:srgbClr val="000000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Книги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6400" i="1" dirty="0">
                <a:solidFill>
                  <a:srgbClr val="202122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 Стихотворения и поэмы. </a:t>
            </a:r>
            <a:endParaRPr lang="ru-RU" sz="6400" i="1" dirty="0" smtClean="0">
              <a:solidFill>
                <a:srgbClr val="202122"/>
              </a:solidFill>
              <a:latin typeface="Bahnschrift Condensed" panose="020B0502040204020203" pitchFamily="34" charset="0"/>
              <a:cs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6400" i="1" dirty="0" smtClean="0">
                <a:solidFill>
                  <a:srgbClr val="202122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.</a:t>
            </a:r>
            <a:r>
              <a:rPr lang="ru-RU" sz="6400" i="1" dirty="0">
                <a:solidFill>
                  <a:srgbClr val="202122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 Остановка в </a:t>
            </a:r>
            <a:r>
              <a:rPr lang="ru-RU" sz="6400" i="1" dirty="0" smtClean="0">
                <a:solidFill>
                  <a:srgbClr val="202122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пустыне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6400" i="1" dirty="0">
                <a:solidFill>
                  <a:srgbClr val="202122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 Конец прекрасной эпохи: Стихотворения </a:t>
            </a:r>
            <a:endParaRPr lang="ru-RU" sz="6400" i="1" dirty="0" smtClean="0">
              <a:solidFill>
                <a:srgbClr val="202122"/>
              </a:solidFill>
              <a:latin typeface="Bahnschrift Condensed" panose="020B0502040204020203" pitchFamily="34" charset="0"/>
              <a:cs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6400" i="1" dirty="0" smtClean="0">
                <a:solidFill>
                  <a:schemeClr val="tx1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Часть речи: </a:t>
            </a:r>
            <a:r>
              <a:rPr lang="ru-RU" sz="6400" i="1" dirty="0">
                <a:solidFill>
                  <a:schemeClr val="tx1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Стихотворения 1972—1976. 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6400" i="1" dirty="0" smtClean="0">
                <a:solidFill>
                  <a:srgbClr val="202122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Римские </a:t>
            </a:r>
            <a:r>
              <a:rPr lang="ru-RU" sz="6400" i="1" dirty="0">
                <a:solidFill>
                  <a:srgbClr val="202122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элегии. 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6400" i="1" dirty="0" smtClean="0">
                <a:solidFill>
                  <a:srgbClr val="202122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Новые </a:t>
            </a:r>
            <a:r>
              <a:rPr lang="ru-RU" sz="6400" i="1" dirty="0">
                <a:solidFill>
                  <a:srgbClr val="202122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стансы к Августе </a:t>
            </a:r>
            <a:r>
              <a:rPr lang="ru-RU" sz="6400" i="1" dirty="0" smtClean="0">
                <a:solidFill>
                  <a:srgbClr val="202122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.</a:t>
            </a:r>
            <a:endParaRPr lang="ru-RU" sz="6400" i="1" dirty="0">
              <a:solidFill>
                <a:srgbClr val="202122"/>
              </a:solidFill>
              <a:latin typeface="Bahnschrift Condensed" panose="020B0502040204020203" pitchFamily="34" charset="0"/>
              <a:cs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6400" i="1" dirty="0" smtClean="0">
                <a:solidFill>
                  <a:srgbClr val="202122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Мрамор</a:t>
            </a:r>
            <a:r>
              <a:rPr lang="ru-RU" sz="6400" i="1" dirty="0">
                <a:solidFill>
                  <a:srgbClr val="202122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: Пьеса. 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6400" i="1" dirty="0" smtClean="0">
                <a:solidFill>
                  <a:srgbClr val="202122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Урания</a:t>
            </a:r>
            <a:r>
              <a:rPr lang="ru-RU" sz="6400" i="1" dirty="0">
                <a:solidFill>
                  <a:srgbClr val="202122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. 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6400" i="1" dirty="0" smtClean="0">
                <a:solidFill>
                  <a:srgbClr val="202122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Примечания </a:t>
            </a:r>
            <a:r>
              <a:rPr lang="ru-RU" sz="6400" i="1" dirty="0">
                <a:solidFill>
                  <a:srgbClr val="202122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папоротника. </a:t>
            </a:r>
            <a:endParaRPr lang="ru-RU" sz="6400" i="1" dirty="0" smtClean="0">
              <a:solidFill>
                <a:srgbClr val="202122"/>
              </a:solidFill>
              <a:latin typeface="Bahnschrift Condensed" panose="020B0502040204020203" pitchFamily="34" charset="0"/>
              <a:cs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6400" i="1" dirty="0" smtClean="0">
                <a:solidFill>
                  <a:srgbClr val="202122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Осенний </a:t>
            </a:r>
            <a:r>
              <a:rPr lang="ru-RU" sz="6400" i="1" dirty="0">
                <a:solidFill>
                  <a:srgbClr val="202122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крик ястреба: Стихотворения 1962-1989 годов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6400" i="1" dirty="0" smtClean="0">
                <a:solidFill>
                  <a:srgbClr val="202122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Стихотворения.</a:t>
            </a:r>
            <a:endParaRPr lang="ru-RU" sz="6400" i="1" dirty="0">
              <a:solidFill>
                <a:srgbClr val="202122"/>
              </a:solidFill>
              <a:latin typeface="Bahnschrift Condensed" panose="020B0502040204020203" pitchFamily="34" charset="0"/>
              <a:cs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6400" i="1" dirty="0" smtClean="0">
                <a:solidFill>
                  <a:srgbClr val="202122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Каппадокия</a:t>
            </a:r>
            <a:r>
              <a:rPr lang="ru-RU" sz="6400" i="1" dirty="0">
                <a:solidFill>
                  <a:srgbClr val="202122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. Стихотворения. 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6400" i="1" dirty="0" smtClean="0">
                <a:solidFill>
                  <a:srgbClr val="202122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В </a:t>
            </a:r>
            <a:r>
              <a:rPr lang="ru-RU" sz="6400" i="1" dirty="0">
                <a:solidFill>
                  <a:srgbClr val="202122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окрестностях Атлантиды. Новые </a:t>
            </a:r>
            <a:r>
              <a:rPr lang="ru-RU" sz="6400" i="1" dirty="0" smtClean="0">
                <a:solidFill>
                  <a:srgbClr val="202122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стихотворения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6400" i="1" dirty="0" smtClean="0">
                <a:solidFill>
                  <a:srgbClr val="202122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Пейзаж </a:t>
            </a:r>
            <a:r>
              <a:rPr lang="ru-RU" sz="6400" i="1" dirty="0">
                <a:solidFill>
                  <a:srgbClr val="202122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с наводнением. 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6400" b="1" i="1" dirty="0" smtClean="0">
                <a:solidFill>
                  <a:srgbClr val="202122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переводы: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6400" i="1" dirty="0" smtClean="0">
                <a:solidFill>
                  <a:schemeClr val="tx1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 Изгнание из рая: Избранные переводы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6400" b="1" i="1" dirty="0" smtClean="0">
                <a:solidFill>
                  <a:schemeClr val="tx1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для детей:</a:t>
            </a:r>
            <a:endParaRPr lang="ru-RU" sz="6400" b="1" i="1" dirty="0" smtClean="0">
              <a:solidFill>
                <a:schemeClr val="tx1"/>
              </a:solidFill>
              <a:latin typeface="Bahnschrift Condensed" panose="020B0502040204020203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6400" i="1" dirty="0" smtClean="0">
                <a:solidFill>
                  <a:schemeClr val="tx1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 Слон и Маруська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6400" b="1" i="1" dirty="0" smtClean="0">
                <a:solidFill>
                  <a:schemeClr val="tx1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антологии:</a:t>
            </a:r>
            <a:endParaRPr lang="ru-RU" sz="6400" b="1" i="1" dirty="0" smtClean="0">
              <a:solidFill>
                <a:schemeClr val="tx1"/>
              </a:solidFill>
              <a:latin typeface="Bahnschrift Condensed" panose="020B0502040204020203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6400" i="1" dirty="0" smtClean="0">
                <a:solidFill>
                  <a:schemeClr val="tx1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Русская поэзия. XX век. Антология. 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6400" b="1" i="1" dirty="0">
                <a:solidFill>
                  <a:schemeClr val="tx1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Собрание сочинений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6400" i="1" dirty="0" smtClean="0">
                <a:solidFill>
                  <a:schemeClr val="tx1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Сочинения </a:t>
            </a:r>
            <a:r>
              <a:rPr lang="ru-RU" sz="6400" i="1" dirty="0">
                <a:solidFill>
                  <a:schemeClr val="tx1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Иосифа Бродского: В 4 т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6400" i="1" dirty="0" smtClean="0">
                <a:solidFill>
                  <a:schemeClr val="tx1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Сочинения </a:t>
            </a:r>
            <a:r>
              <a:rPr lang="ru-RU" sz="6400" i="1" dirty="0">
                <a:solidFill>
                  <a:schemeClr val="tx1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Иосифа Бродского: В 7 т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6400" i="1" dirty="0" smtClean="0">
                <a:solidFill>
                  <a:schemeClr val="tx1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Стихотворения </a:t>
            </a:r>
            <a:r>
              <a:rPr lang="ru-RU" sz="6400" i="1" dirty="0">
                <a:solidFill>
                  <a:schemeClr val="tx1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и поэмы: В 2 т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6400" i="1" dirty="0" smtClean="0">
                <a:solidFill>
                  <a:schemeClr val="tx1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Стихотворения</a:t>
            </a:r>
            <a:r>
              <a:rPr lang="ru-RU" sz="6400" i="1" dirty="0">
                <a:solidFill>
                  <a:schemeClr val="tx1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. Эссе. Пьесы. В двух томах.</a:t>
            </a:r>
            <a:endParaRPr lang="ru-RU" sz="6400" i="1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15068" y="-5740741"/>
            <a:ext cx="21042539" cy="586505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3920" tIns="4761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Издания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Журналы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Ниоткуда с любовью // 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  <a:hlinkClick r:id="rId2" tooltip="Новый мир"/>
              </a:rPr>
              <a:t>Новый мир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— 1987. — № 12. — С. 160—168.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Стихотворения // 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  <a:hlinkClick r:id="rId3" tooltip="Нева (журнал)"/>
              </a:rPr>
              <a:t>Нева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— 1988 — № 3. — С. 106—110.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Стихи разных лет // 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  <a:hlinkClick r:id="rId4" tooltip="Дружба народов (журнал)"/>
              </a:rPr>
              <a:t>Дружба народов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— 1988. — № 8. — С. 175—186.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Римские элегии // 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  <a:hlinkClick r:id="rId5" tooltip="Огонёк"/>
              </a:rPr>
              <a:t>Огонёк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— 1988. — № 31. — С. 28—29.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Книги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прижизненные издания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: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000" b="0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Иосиф Бродский.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Стихотворения и поэмы. —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Washington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; 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  <a:hlinkClick r:id="rId6" tooltip="New York"/>
              </a:rPr>
              <a:t>New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  <a:hlinkClick r:id="rId6" tooltip="New York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  <a:hlinkClick r:id="rId6" tooltip="New York"/>
              </a:rPr>
              <a:t>York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Inter-Language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Literary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Associates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1965.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000" b="0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Иосиф Бродский.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Остановка в пустыне / предисл. N.N. (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  <a:hlinkClick r:id="rId7" tooltip="Найман, Анатолий Генрихович"/>
              </a:rPr>
              <a:t>А.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  <a:hlinkClick r:id="rId7" tooltip="Найман, Анатолий Генрихович"/>
              </a:rPr>
              <a:t>Найман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). —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York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: 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  <a:hlinkClick r:id="rId8" tooltip="Издательство имени Чехова"/>
              </a:rPr>
              <a:t>Изд-во им. Чехова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1970. — 2-е изд.,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испр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.: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Ann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Arbor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Ardis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1988.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000" b="0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Иосиф Бродский.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Конец прекрасной эпохи: Стихотворения 1964—1971. — 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  <a:hlinkClick r:id="rId9" tooltip="Ann Arbor"/>
              </a:rPr>
              <a:t>Ann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  <a:hlinkClick r:id="rId9" tooltip="Ann Arbor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  <a:hlinkClick r:id="rId9" tooltip="Ann Arbor"/>
              </a:rPr>
              <a:t>Arbor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: 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  <a:hlinkClick r:id="rId10" tooltip="Ardis Publishing"/>
              </a:rPr>
              <a:t>Ardis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1977. — Российское издание: СПб.: Пушкинский фонд, 2000.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000" b="0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Иосиф Бродский.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  <a:hlinkClick r:id="rId11" tooltip="Часть речи, цикл стихотворений"/>
              </a:rPr>
              <a:t>Часть речи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Стихотворения 1972—1976. —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Ann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Arbor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Ardis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1977. — Российское изд.: СПб.: Пушкинский фонд, 2000.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000" b="0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Иосиф Бродский.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Римские элегии. —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York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Russica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Publishers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1982.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000" b="0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Иосиф Бродский.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Новые стансы к Августе (Стихи к М. Б., 1962—1982). —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Ann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Arbor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Ardis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1983. — Рос. изд.: СПб.: Пушкинский фонд, 2000.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000" b="0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Иосиф Бродский.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Мрамор: Пьеса. —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Ann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Arbor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Ardis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1984. — 62 с.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000" b="0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Иосиф Бродский.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Урания. —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Ann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Arbor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Ardis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1987. — 2-е изд.,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испр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.: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Ann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Arbor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Ardis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1989.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000" b="0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Иосиф Бродский.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Примечания папоротника. —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Bromma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Sweden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Hylaea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1990.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Иосиф Бродский размером подлинника: [Сборник, посвящённый 50-летию И. Бродского] / сост. Г. Ф. Комаров. — Л.; 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  <a:hlinkClick r:id="rId12" tooltip="Таллин"/>
              </a:rPr>
              <a:t>Таллин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Изд-во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Таллинского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центра Московской штаб-квартиры 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  <a:hlinkClick r:id="rId13" tooltip="Международная ассоциация детективного и политического романа"/>
              </a:rPr>
              <a:t>МАДПР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1990.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000" b="0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Иосиф Бродский.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Осенний крик ястреба: Стихотворения 1962-1989 годов /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Предислов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  <a:hlinkClick r:id="rId14" tooltip="Уфлянд, Владимир Иосифович"/>
              </a:rPr>
              <a:t>В.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  <a:hlinkClick r:id="rId14" tooltip="Уфлянд, Владимир Иосифович"/>
              </a:rPr>
              <a:t>Уфлянд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; Сост. Ольга Абрамович.. — Л.: Совместное издание: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Таллинский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центр МШК МАДЛР и КТЛ ИМА-пресс., 1990. — 128 с. — 50 000 экз.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000" b="0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Иосиф Бродский.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Стихотворения / сост. 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  <a:hlinkClick r:id="rId15" tooltip="Гордин, Яков Аркадьевич"/>
              </a:rPr>
              <a:t>Я.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  <a:hlinkClick r:id="rId15" tooltip="Гордин, Яков Аркадьевич"/>
              </a:rPr>
              <a:t>Гордин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— Таллинн: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Ээсти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раамат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; Александра, 1991.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000" b="0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Иосиф Бродский.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Каппадокия. Стихотворения. — СПб.: Приложение к альманаху «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Петрополь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», при участии изд. «Александра», 1993. — 44 с. — («Петербургское соло»). — 3000 экз. — 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  <a:hlinkClick r:id="rId16"/>
              </a:rPr>
              <a:t>ISBN 5-450-01613-1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000" b="0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Иосиф Бродский.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В окрестностях Атлантиды. Новые стихотворения. — СПб.: Пушкинский фонд, 1995.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000" b="0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Иосиф Бродский.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Пейзаж с наводнением. —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Dana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Point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Ardis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1996. — Российское изд. (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испр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и доп.): СПб.: Пушкинский фонд, 2000.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переводы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: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000" b="0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Иосиф Бродский.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Изгнание из рая: Избранные переводы / ред. Я.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Клоц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— СПб.: 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  <a:hlinkClick r:id="rId17" tooltip="Азбука-Аттикус"/>
              </a:rPr>
              <a:t>Азбука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2010.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для детей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: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000" b="0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Иосиф Бродский.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Слон и Маруська /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илл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  <a:hlinkClick r:id="rId18" tooltip="Ганзенко, Игорь Геннадьевич"/>
              </a:rPr>
              <a:t>И.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  <a:hlinkClick r:id="rId18" tooltip="Ганзенко, Игорь Геннадьевич"/>
              </a:rPr>
              <a:t>Ганзенко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— СПб.: Азбука, 2011.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антологии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: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Русская поэзия. XX век. Антология. — Под редакцией 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  <a:hlinkClick r:id="rId19" tooltip="Костров, Владимир Андреевич"/>
              </a:rPr>
              <a:t>В. А. 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  <a:hlinkClick r:id="rId19" tooltip="Костров, Владимир Андреевич"/>
              </a:rPr>
              <a:t>Кострова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[И. Бродский;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биб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справ. — C. 686—689: Стансы. «Деревья в моём окне, в деревянном окне…». Вечером. Конец прекрасной эпохи. Любовь. На смерть друга. Из цикла «Часть речи». (Стихи)]. — М.: ОЛМА—ПРЕСС, 1999. — 926 с.; В пер.; ил.; 11 000 экз. — 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  <a:hlinkClick r:id="rId20"/>
              </a:rPr>
              <a:t>ISBN 5-224-00134-X</a:t>
            </a:r>
            <a:endParaRPr kumimoji="0" lang="ru-RU" sz="10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Собрание сочинений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000" b="0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Иосиф Бродский.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Сочинения Иосифа Бродского: В 4 т / сост. Г. Ф. Комаров. — СПб.: Пушкинский фонд, 1992—1995.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000" b="0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Иосиф Бродский.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Сочинения Иосифа Бродского: В 7 т / ред. 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  <a:hlinkClick r:id="rId15" tooltip="Гордин, Яков Аркадьевич"/>
              </a:rPr>
              <a:t>Я.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  <a:hlinkClick r:id="rId15" tooltip="Гордин, Яков Аркадьевич"/>
              </a:rPr>
              <a:t>Гордин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— СПб.: Пушкинский фонд, 1997—2001.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000" b="0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Иосиф Бродский.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Стихотворения и поэмы: В 2 т / сост. и примеч. 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  <a:hlinkClick r:id="rId21" tooltip="Лосев, Лев Владимирович"/>
              </a:rPr>
              <a:t>Л. Лосева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— СПб.: Пушкинский дом, 2011.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Иосиф Бродский. Стихотворения. Эссе. Пьесы. В двух томах. Сост.: В. И. 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Уфлянд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Минск. 1992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09509" y="0"/>
            <a:ext cx="460254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i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Bahnschrift Condensed" panose="020B0502040204020203" pitchFamily="34" charset="0"/>
              </a:rPr>
              <a:t>Избранные произведения</a:t>
            </a:r>
          </a:p>
          <a:p>
            <a:pPr algn="ctr"/>
            <a:r>
              <a:rPr lang="ru-RU" sz="2000" i="1" dirty="0" smtClean="0">
                <a:latin typeface="Bahnschrift Condensed" panose="020B0502040204020203" pitchFamily="34" charset="0"/>
              </a:rPr>
              <a:t>(195 </a:t>
            </a:r>
            <a:r>
              <a:rPr lang="ru-RU" sz="2000" i="1" dirty="0">
                <a:latin typeface="Bahnschrift Condensed" panose="020B0502040204020203" pitchFamily="34" charset="0"/>
              </a:rPr>
              <a:t>произведений 280 изданий на 4 языках)</a:t>
            </a:r>
            <a:endParaRPr lang="ru-RU" sz="2000" b="1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Bahnschrift Condensed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788" y="2491578"/>
            <a:ext cx="3785067" cy="1774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994" y="4265616"/>
            <a:ext cx="6624834" cy="2550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965" y="507948"/>
            <a:ext cx="2870649" cy="2870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968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8696" y="2192210"/>
            <a:ext cx="11069188" cy="2196909"/>
          </a:xfrm>
        </p:spPr>
        <p:txBody>
          <a:bodyPr>
            <a:normAutofit/>
          </a:bodyPr>
          <a:lstStyle/>
          <a:p>
            <a:pPr lvl="0"/>
            <a:r>
              <a:rPr lang="ru-RU" u="sng" dirty="0" smtClean="0">
                <a:hlinkClick r:id="rId2"/>
              </a:rPr>
              <a:t>1. https</a:t>
            </a:r>
            <a:r>
              <a:rPr lang="ru-RU" u="sng" dirty="0">
                <a:hlinkClick r:id="rId2"/>
              </a:rPr>
              <a:t>://www.culture.ru/persons/2115/iosif-brodskii</a:t>
            </a:r>
            <a:endParaRPr lang="ru-RU" dirty="0"/>
          </a:p>
          <a:p>
            <a:pPr lvl="0"/>
            <a:r>
              <a:rPr lang="ru-RU" u="sng" dirty="0" smtClean="0">
                <a:hlinkClick r:id="rId3"/>
              </a:rPr>
              <a:t>2. https</a:t>
            </a:r>
            <a:r>
              <a:rPr lang="ru-RU" u="sng" dirty="0">
                <a:hlinkClick r:id="rId3"/>
              </a:rPr>
              <a:t>://www.nur.kz/family/school/1902757-brodskiy-biografiya-i-tvorchestvo-poeta/</a:t>
            </a:r>
            <a:endParaRPr lang="ru-RU" dirty="0"/>
          </a:p>
          <a:p>
            <a:pPr lvl="0"/>
            <a:r>
              <a:rPr lang="ru-RU" u="sng" dirty="0" smtClean="0">
                <a:hlinkClick r:id="rId4"/>
              </a:rPr>
              <a:t>3. https</a:t>
            </a:r>
            <a:r>
              <a:rPr lang="ru-RU" u="sng" dirty="0">
                <a:hlinkClick r:id="rId4"/>
              </a:rPr>
              <a:t>://biographe.ru/znamenitosti/iosif-brodskiy/</a:t>
            </a:r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125190" y="449218"/>
            <a:ext cx="120484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Список используемых 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материалов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56911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" y="0"/>
            <a:ext cx="12191895" cy="68753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20129934">
            <a:off x="-1085505" y="1597542"/>
            <a:ext cx="849127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Bahnschrift Condensed" panose="020B0502040204020203" pitchFamily="34" charset="0"/>
              </a:rPr>
              <a:t>Спасибо за внимание!</a:t>
            </a:r>
            <a:endParaRPr lang="ru-RU" sz="7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484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6602" y="182751"/>
            <a:ext cx="8458077" cy="111147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/>
              <a:t>Три педагогических правила от Иосифа </a:t>
            </a:r>
            <a:r>
              <a:rPr lang="ru-RU" b="1" i="1" dirty="0" smtClean="0"/>
              <a:t>Бродского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1236" y="1224387"/>
            <a:ext cx="6080637" cy="6221442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/>
              <a:t> </a:t>
            </a:r>
          </a:p>
          <a:p>
            <a:pPr algn="just"/>
            <a:r>
              <a:rPr lang="ru-RU" sz="8000" b="1" dirty="0" smtClean="0"/>
              <a:t>	</a:t>
            </a:r>
            <a:r>
              <a:rPr lang="ru-RU" sz="11200" b="1" i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Иосиф </a:t>
            </a:r>
            <a:r>
              <a:rPr lang="ru-RU" sz="11200" b="1" i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Александрович Бродский</a:t>
            </a:r>
            <a:r>
              <a:rPr lang="ru-RU" sz="11200" i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 (24 мая 1940 — 28 января 1996) — русский и американский поэт, эссеист, драматург, переводчик и педагог.</a:t>
            </a:r>
          </a:p>
          <a:p>
            <a:pPr algn="just"/>
            <a:r>
              <a:rPr lang="ru-RU" sz="11200" i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	Стихи </a:t>
            </a:r>
            <a:r>
              <a:rPr lang="ru-RU" sz="11200" i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писал преимущественно на русском языке, эссеистику — на английском. Лауреат Нобелевской премии по литературе 1987 года «за всеобъемлющее творчество, проникнутое ясностью мысли и поэтической интенсивностью».</a:t>
            </a:r>
          </a:p>
          <a:p>
            <a:endParaRPr lang="ru-RU" sz="11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4965" flipH="1">
            <a:off x="7130511" y="903220"/>
            <a:ext cx="4218432" cy="577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612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676" y="112413"/>
            <a:ext cx="10058400" cy="713211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latin typeface="Bahnschrift Condensed" panose="020B0502040204020203" pitchFamily="34" charset="0"/>
              </a:rPr>
              <a:t>Почетный гражданин Санкт-Петербурга (1995)</a:t>
            </a:r>
            <a:endParaRPr lang="ru-RU" sz="3200" i="1" dirty="0">
              <a:latin typeface="Bahnschrift Condensed" panose="020B0502040204020203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05662" y="672899"/>
            <a:ext cx="5701710" cy="5784171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8000" i="1" dirty="0" smtClean="0">
                <a:latin typeface="Bahnschrift Condensed" panose="020B0502040204020203" pitchFamily="34" charset="0"/>
              </a:rPr>
              <a:t>	</a:t>
            </a:r>
            <a:r>
              <a:rPr lang="ru-RU" sz="8600" i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В</a:t>
            </a:r>
            <a:r>
              <a:rPr lang="ru-RU" sz="8600" i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 1972 году поэт Иосиф Бродский по предложению КГБ покинул СССР. Фактически, это была высылка — офицер госбезопасности предложил ему на выбор два варианта. Либо отъезд, либо «горячие денечки» на родине — то есть нескончаемая череда арестов, допросов, тюрем и психбольниц. Разумеется, Иосиф Александрович выбрал первый вариант.</a:t>
            </a:r>
          </a:p>
          <a:p>
            <a:pPr algn="just"/>
            <a:r>
              <a:rPr lang="ru-RU" sz="8600" i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	В</a:t>
            </a:r>
            <a:r>
              <a:rPr lang="ru-RU" sz="8600" i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 эмиграции, в Соединенных Штатах, вдали от друзей, всегда готовых поддержать и в том числе материально, особо остро встал вопрос заработка. Жить на стихотворчество было невозможно.</a:t>
            </a:r>
          </a:p>
          <a:p>
            <a:pPr algn="just"/>
            <a:r>
              <a:rPr lang="ru-RU" sz="8000" i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	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6"/>
          <a:stretch/>
        </p:blipFill>
        <p:spPr>
          <a:xfrm>
            <a:off x="140676" y="825624"/>
            <a:ext cx="5317587" cy="547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890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8302" y="295422"/>
            <a:ext cx="5275384" cy="6161649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i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	</a:t>
            </a:r>
            <a:r>
              <a:rPr lang="ru-RU" sz="2800" i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Большинство </a:t>
            </a:r>
            <a:r>
              <a:rPr lang="ru-RU" sz="2800" i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американских поэтов преподавало в колледжах и университетах. Бродский решил пойти по их пути. И неожиданно увлекся. Иосиф Александрович был безжалостным преподавателем. И в плане подачи материала, и в плане оценки знаний.</a:t>
            </a:r>
          </a:p>
          <a:p>
            <a:pPr algn="just"/>
            <a:r>
              <a:rPr lang="ru-RU" sz="2800" i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	</a:t>
            </a:r>
            <a:r>
              <a:rPr lang="ru-RU" sz="2800" i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	Преподавание </a:t>
            </a:r>
            <a:r>
              <a:rPr lang="ru-RU" sz="2800" i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иногда увлекало Бродского, иногда было ему в тягость, но он всегда относился к своей работе добросовестно, так же, как он не халтурил, сочиняя детские стихи или тексты для кино в Ленинграде. Он мог жаловаться, иногда комически, иногда всерьёз, на необходимость преподавать, писать статьи и рецензии, но было очевидно, что ему нравилось быть занятым.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490" y="232182"/>
            <a:ext cx="4797992" cy="6224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4881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168684"/>
            <a:ext cx="9127847" cy="6472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Такая позиция многих подстегивала.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41258" y="347002"/>
            <a:ext cx="6820113" cy="5824025"/>
          </a:xfrm>
        </p:spPr>
        <p:txBody>
          <a:bodyPr>
            <a:normAutofit fontScale="25000" lnSpcReduction="20000"/>
          </a:bodyPr>
          <a:lstStyle/>
          <a:p>
            <a:endParaRPr lang="ru-RU" sz="8000" i="1" dirty="0">
              <a:latin typeface="Bahnschrift Condensed" panose="020B0502040204020203" pitchFamily="34" charset="0"/>
            </a:endParaRPr>
          </a:p>
          <a:p>
            <a:pPr algn="just"/>
            <a:r>
              <a:rPr lang="ru-RU" sz="8000" i="1" dirty="0" smtClean="0">
                <a:latin typeface="Bahnschrift Condensed" panose="020B0502040204020203" pitchFamily="34" charset="0"/>
              </a:rPr>
              <a:t>	</a:t>
            </a:r>
            <a:r>
              <a:rPr lang="ru-RU" sz="9600" i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Высших </a:t>
            </a:r>
            <a:r>
              <a:rPr lang="ru-RU" sz="9600" i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оценок Бродский в принципе не ставил. Говорил: «Не думайте об отметках. Что бы вы ни делали, я все равно поставлю вам четыре с плюсом».</a:t>
            </a:r>
          </a:p>
          <a:p>
            <a:pPr algn="just"/>
            <a:r>
              <a:rPr lang="ru-RU" sz="9600" i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	Но</a:t>
            </a:r>
            <a:r>
              <a:rPr lang="ru-RU" sz="9600" i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 и те «четыре с плюсом» следовало заслужить.</a:t>
            </a:r>
          </a:p>
          <a:p>
            <a:pPr algn="just"/>
            <a:r>
              <a:rPr lang="ru-RU" sz="9600" i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	Если </a:t>
            </a:r>
            <a:r>
              <a:rPr lang="ru-RU" sz="9600" i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кто-то проявлял себя невежей, Бродский не стеснялся в выражении своих эмоций. Случалось, доводил учеников до слез.</a:t>
            </a:r>
          </a:p>
          <a:p>
            <a:pPr algn="just"/>
            <a:r>
              <a:rPr lang="ru-RU" sz="9600" i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	Тем </a:t>
            </a:r>
            <a:r>
              <a:rPr lang="ru-RU" sz="9600" i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не менее, на его лекциях аудитории все время были переполнены, в том числе за счет людей со стороны, желающих послушать Иосифа Александровича. Все-таки он был гением.</a:t>
            </a:r>
          </a:p>
          <a:p>
            <a:pPr algn="just"/>
            <a:endParaRPr lang="ru-RU" sz="9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7" r="9359"/>
          <a:stretch/>
        </p:blipFill>
        <p:spPr>
          <a:xfrm>
            <a:off x="120617" y="1294228"/>
            <a:ext cx="5120641" cy="48767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0385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923" y="21140"/>
            <a:ext cx="8596668" cy="745510"/>
          </a:xfrm>
        </p:spPr>
        <p:txBody>
          <a:bodyPr/>
          <a:lstStyle/>
          <a:p>
            <a:pPr algn="ctr"/>
            <a:r>
              <a:rPr lang="ru-RU" dirty="0" smtClean="0"/>
              <a:t>Непредсказуемость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22371" y="342107"/>
            <a:ext cx="7228115" cy="6091350"/>
          </a:xfrm>
        </p:spPr>
        <p:txBody>
          <a:bodyPr>
            <a:normAutofit fontScale="25000" lnSpcReduction="20000"/>
          </a:bodyPr>
          <a:lstStyle/>
          <a:p>
            <a:endParaRPr lang="ru-RU" sz="6200" i="1" dirty="0">
              <a:latin typeface="Bahnschrift Condensed" panose="020B0502040204020203" pitchFamily="34" charset="0"/>
            </a:endParaRPr>
          </a:p>
          <a:p>
            <a:pPr algn="just"/>
            <a:r>
              <a:rPr lang="ru-RU" sz="11200" i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	</a:t>
            </a:r>
            <a:r>
              <a:rPr lang="ru-RU" sz="9600" i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Профессор </a:t>
            </a:r>
            <a:r>
              <a:rPr lang="ru-RU" sz="9600" i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Валентина </a:t>
            </a:r>
            <a:r>
              <a:rPr lang="ru-RU" sz="9600" i="1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Полухина</a:t>
            </a:r>
            <a:r>
              <a:rPr lang="ru-RU" sz="9600" i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ru-RU" sz="9600" i="1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писла</a:t>
            </a:r>
            <a:r>
              <a:rPr lang="ru-RU" sz="9600" i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 о Бродском: «Он многое делал вопреки общепринятым методам педагогики. Он мог изменить тему в течение первых минут уже начавшегося семинара, спросив студентов: «Так, кого мы сегодня обсуждаем? </a:t>
            </a:r>
            <a:r>
              <a:rPr lang="ru-RU" sz="9600" i="1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Rilke’s</a:t>
            </a:r>
            <a:r>
              <a:rPr lang="ru-RU" sz="9600" i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 «</a:t>
            </a:r>
            <a:r>
              <a:rPr lang="ru-RU" sz="9600" i="1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Orpheus</a:t>
            </a:r>
            <a:r>
              <a:rPr lang="ru-RU" sz="9600" i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. </a:t>
            </a:r>
            <a:r>
              <a:rPr lang="ru-RU" sz="9600" i="1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Eurydice</a:t>
            </a:r>
            <a:r>
              <a:rPr lang="ru-RU" sz="9600" i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. </a:t>
            </a:r>
            <a:r>
              <a:rPr lang="ru-RU" sz="9600" i="1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Hermes</a:t>
            </a:r>
            <a:r>
              <a:rPr lang="ru-RU" sz="9600" i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»? Знаете, давайте лучше поговорим о цветаевском «Новогоднем», Рильке посвященном».</a:t>
            </a:r>
          </a:p>
          <a:p>
            <a:pPr algn="just"/>
            <a:r>
              <a:rPr lang="ru-RU" sz="9600" i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	Казалось</a:t>
            </a:r>
            <a:r>
              <a:rPr lang="ru-RU" sz="9600" i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 бы, такие элементы должны действовать деструктивно. Но они, наоборот, воспринимались как дуновение свежего ветра, ворвавшегося в образовательную повседневность. Будний день вдруг оборачивался праздником.</a:t>
            </a:r>
          </a:p>
          <a:p>
            <a:pPr algn="just"/>
            <a:endParaRPr lang="ru-RU" sz="86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08" y="766650"/>
            <a:ext cx="3995230" cy="6183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1679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5292"/>
            <a:ext cx="9720776" cy="5909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Видимо главное тут было – не переборщить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41144" y="1012873"/>
            <a:ext cx="6463769" cy="5344384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11200" i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	</a:t>
            </a:r>
            <a:r>
              <a:rPr lang="ru-RU" sz="9600" i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Бродский </a:t>
            </a:r>
            <a:r>
              <a:rPr lang="ru-RU" sz="9600" i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частенько задавал вопрос — и сам же начинал на него отвечать, по словам современников, «превращая семинар в пир эрудиции». У Иосифа Александровича в принципе не было ни конспектов, ни даже приблизительных планов. Он не заказывал заранее никаких книг для своих учеников — все они в спешном порядке приобретались во время учебы.</a:t>
            </a:r>
          </a:p>
          <a:p>
            <a:pPr algn="just"/>
            <a:r>
              <a:rPr lang="ru-RU" sz="9600" i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	Тем </a:t>
            </a:r>
            <a:r>
              <a:rPr lang="ru-RU" sz="9600" i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не менее, он ввел определенную систему. В частности, к каждому уроку все учащиеся должны были выучить какое-нибудь стихотворение, а на уроке его записать. Не рассказать, а именно записать — ошибку в знаке препинания поэт считал весьма серьезной.</a:t>
            </a:r>
          </a:p>
          <a:p>
            <a:endParaRPr lang="ru-RU" sz="9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58"/>
          <a:stretch/>
        </p:blipFill>
        <p:spPr>
          <a:xfrm>
            <a:off x="422009" y="1020166"/>
            <a:ext cx="4909646" cy="55213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75667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4449" y="0"/>
            <a:ext cx="8596668" cy="61897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Авторитет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78436" y="618978"/>
            <a:ext cx="6471139" cy="6726576"/>
          </a:xfrm>
        </p:spPr>
        <p:txBody>
          <a:bodyPr>
            <a:normAutofit fontScale="32500" lnSpcReduction="20000"/>
          </a:bodyPr>
          <a:lstStyle/>
          <a:p>
            <a:pPr algn="just"/>
            <a:r>
              <a:rPr lang="ru-RU" sz="8000" i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	Когда </a:t>
            </a:r>
            <a:r>
              <a:rPr lang="ru-RU" sz="8000" i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Бродский приехал устраиваться на работу в женский колледж </a:t>
            </a:r>
            <a:r>
              <a:rPr lang="ru-RU" sz="8000" i="1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Маунт-Холиок</a:t>
            </a:r>
            <a:r>
              <a:rPr lang="ru-RU" sz="8000" i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, ему первым делом показали дом, в котором Иосифу Александровичу предстоит — в случае его согласия — проживать. Именно этот дом и повлиял на его решение — поэт заявил, что хочет в нем жить, а потому принимает предложение колледжа.</a:t>
            </a:r>
          </a:p>
          <a:p>
            <a:pPr algn="just"/>
            <a:r>
              <a:rPr lang="ru-RU" sz="8000" i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	При </a:t>
            </a:r>
            <a:r>
              <a:rPr lang="ru-RU" sz="8000" i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этом он оговорил некий принципиальный момент: преподавать будет только в весенний семестр и, соответственно, получать половину зарплаты. «Вы будете получать всю зарплату», — ответил декан </a:t>
            </a:r>
            <a:r>
              <a:rPr lang="ru-RU" sz="8000" i="1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Маунт-Холиока</a:t>
            </a:r>
            <a:r>
              <a:rPr lang="ru-RU" sz="8000" i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 Джо Эллис</a:t>
            </a:r>
            <a:r>
              <a:rPr lang="ru-RU" sz="8000" i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.</a:t>
            </a:r>
            <a:endParaRPr lang="ru-RU" sz="8000" i="1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03"/>
          <a:stretch/>
        </p:blipFill>
        <p:spPr>
          <a:xfrm flipH="1">
            <a:off x="203989" y="618978"/>
            <a:ext cx="4874447" cy="5903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6241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4743" y="203982"/>
            <a:ext cx="6544871" cy="611944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sz="2400" i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	Не</a:t>
            </a:r>
            <a:r>
              <a:rPr lang="ru-RU" sz="2400" i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 удивительно — ведь Бродского пригласили сюда по инициативе профессора Питера </a:t>
            </a:r>
            <a:r>
              <a:rPr lang="ru-RU" sz="2400" i="1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Вирека</a:t>
            </a:r>
            <a:r>
              <a:rPr lang="ru-RU" sz="2400" i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, познакомившегося с Иосифом Александровичем еще в Ленинграде. </a:t>
            </a:r>
            <a:r>
              <a:rPr lang="ru-RU" sz="2400" i="1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Вирек</a:t>
            </a:r>
            <a:r>
              <a:rPr lang="ru-RU" sz="2400" i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 же уверял, что Бродский — «самый крупный русский поэт из числа живущих, новый Пастернак». И в результате специально для него из гранта, выданного колледжу одним американским благотворительным фондом, была специально выделена ставка профессора литературы.</a:t>
            </a:r>
          </a:p>
          <a:p>
            <a:pPr algn="just"/>
            <a:r>
              <a:rPr lang="ru-RU" sz="2400" i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	Очень </a:t>
            </a:r>
            <a:r>
              <a:rPr lang="ru-RU" sz="2400" i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хорошо, когда учитель имеет репутацию выдающегося педагога. Но также неплохо, если подобная репутация расположена в какой-либо из смежных областей. Это дает педагогу существенные преференции, которые в свою очередь весьма благоприятно сказываются и на образовательном процессе. Ведь уважение, граничащее с восхищением, и готовность всегда пойти тебе на встречу — один из самых действенных стимулов.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764" y="365760"/>
            <a:ext cx="4955777" cy="6196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0180171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217</TotalTime>
  <Words>85</Words>
  <Application>Microsoft Office PowerPoint</Application>
  <PresentationFormat>Произвольный</PresentationFormat>
  <Paragraphs>104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Грань</vt:lpstr>
      <vt:lpstr>Презентация PowerPoint</vt:lpstr>
      <vt:lpstr>Три педагогических правила от Иосифа Бродского</vt:lpstr>
      <vt:lpstr>Почетный гражданин Санкт-Петербурга (1995)</vt:lpstr>
      <vt:lpstr>Презентация PowerPoint</vt:lpstr>
      <vt:lpstr>Такая позиция многих подстегивала.</vt:lpstr>
      <vt:lpstr>Непредсказуемость</vt:lpstr>
      <vt:lpstr>Видимо главное тут было – не переборщить</vt:lpstr>
      <vt:lpstr>Авторитет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User</cp:lastModifiedBy>
  <cp:revision>19</cp:revision>
  <dcterms:created xsi:type="dcterms:W3CDTF">2023-11-10T16:58:40Z</dcterms:created>
  <dcterms:modified xsi:type="dcterms:W3CDTF">2023-11-13T05:57:45Z</dcterms:modified>
</cp:coreProperties>
</file>