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65" r:id="rId18"/>
    <p:sldId id="274" r:id="rId19"/>
    <p:sldId id="276" r:id="rId20"/>
    <p:sldId id="273" r:id="rId21"/>
    <p:sldId id="278" r:id="rId22"/>
    <p:sldId id="275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8651" y="820396"/>
            <a:ext cx="3691353" cy="2232367"/>
          </a:xfrm>
        </p:spPr>
        <p:txBody>
          <a:bodyPr anchor="b"/>
          <a:lstStyle>
            <a:lvl1pPr algn="ctr">
              <a:defRPr sz="6000">
                <a:solidFill>
                  <a:srgbClr val="09090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8650" y="3653312"/>
            <a:ext cx="369135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C541-033F-4A2B-BF1F-BEA7AABB63AA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801A-511A-4409-8CF7-58CEE7E08B6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2"/>
          <p:cNvSpPr>
            <a:spLocks noGrp="1"/>
          </p:cNvSpPr>
          <p:nvPr>
            <p:ph idx="13"/>
          </p:nvPr>
        </p:nvSpPr>
        <p:spPr>
          <a:xfrm>
            <a:off x="4756951" y="820395"/>
            <a:ext cx="3758399" cy="4948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03808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C541-033F-4A2B-BF1F-BEA7AABB63AA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801A-511A-4409-8CF7-58CEE7E08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90417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2744" y="961401"/>
            <a:ext cx="1602606" cy="474291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863126"/>
            <a:ext cx="3699760" cy="493946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5802595"/>
            <a:ext cx="2057400" cy="365125"/>
          </a:xfrm>
        </p:spPr>
        <p:txBody>
          <a:bodyPr/>
          <a:lstStyle/>
          <a:p>
            <a:fld id="{B06FC541-033F-4A2B-BF1F-BEA7AABB63AA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5802595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5802595"/>
            <a:ext cx="2057400" cy="365125"/>
          </a:xfrm>
        </p:spPr>
        <p:txBody>
          <a:bodyPr/>
          <a:lstStyle/>
          <a:p>
            <a:fld id="{67CB801A-511A-4409-8CF7-58CEE7E08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247485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C541-033F-4A2B-BF1F-BEA7AABB63AA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801A-511A-4409-8CF7-58CEE7E08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212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C541-033F-4A2B-BF1F-BEA7AABB63AA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801A-511A-4409-8CF7-58CEE7E08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68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C541-033F-4A2B-BF1F-BEA7AABB63AA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801A-511A-4409-8CF7-58CEE7E08B6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/>
          </p:nvPr>
        </p:nvSpPr>
        <p:spPr>
          <a:xfrm>
            <a:off x="513282" y="461472"/>
            <a:ext cx="3685374" cy="540094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831342" y="461472"/>
            <a:ext cx="3760920" cy="887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reezing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>
            <a:lvl1pPr>
              <a:defRPr>
                <a:solidFill>
                  <a:srgbClr val="09090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4831341" y="1483793"/>
            <a:ext cx="3760921" cy="4378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23773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0302" y="897308"/>
            <a:ext cx="3755048" cy="267805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60302" y="3920935"/>
            <a:ext cx="3783616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C541-033F-4A2B-BF1F-BEA7AABB63AA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801A-511A-4409-8CF7-58CEE7E08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80710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417" y="452929"/>
            <a:ext cx="3832255" cy="5460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68417" y="6356350"/>
            <a:ext cx="2057400" cy="365125"/>
          </a:xfrm>
        </p:spPr>
        <p:txBody>
          <a:bodyPr/>
          <a:lstStyle/>
          <a:p>
            <a:fld id="{B06FC541-033F-4A2B-BF1F-BEA7AABB63AA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813703" y="6356351"/>
            <a:ext cx="34674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217633" cy="365125"/>
          </a:xfrm>
        </p:spPr>
        <p:txBody>
          <a:bodyPr/>
          <a:lstStyle/>
          <a:p>
            <a:fld id="{67CB801A-511A-4409-8CF7-58CEE7E08B6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859650" y="452928"/>
            <a:ext cx="3815933" cy="930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reezing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3"/>
          </p:nvPr>
        </p:nvSpPr>
        <p:spPr>
          <a:xfrm>
            <a:off x="4859649" y="1517976"/>
            <a:ext cx="3815934" cy="4395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359117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8702" y="410266"/>
            <a:ext cx="3903290" cy="913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1" y="410265"/>
            <a:ext cx="37975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8651" y="1401511"/>
            <a:ext cx="3797537" cy="42192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78701" y="1401510"/>
            <a:ext cx="390329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66415" y="2303646"/>
            <a:ext cx="3903290" cy="3425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13692" y="5728921"/>
            <a:ext cx="2057400" cy="365125"/>
          </a:xfrm>
        </p:spPr>
        <p:txBody>
          <a:bodyPr/>
          <a:lstStyle/>
          <a:p>
            <a:fld id="{B06FC541-033F-4A2B-BF1F-BEA7AABB63AA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13992" y="5728921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442992" y="5728921"/>
            <a:ext cx="2226713" cy="365125"/>
          </a:xfrm>
        </p:spPr>
        <p:txBody>
          <a:bodyPr/>
          <a:lstStyle/>
          <a:p>
            <a:fld id="{67CB801A-511A-4409-8CF7-58CEE7E08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02691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969496"/>
            <a:ext cx="36211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C541-033F-4A2B-BF1F-BEA7AABB63AA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801A-511A-4409-8CF7-58CEE7E08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10550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C541-033F-4A2B-BF1F-BEA7AABB63AA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801A-511A-4409-8CF7-58CEE7E08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74475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794" y="249641"/>
            <a:ext cx="3742955" cy="94438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3228" y="452928"/>
            <a:ext cx="3902979" cy="52642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4795" y="1281870"/>
            <a:ext cx="3742955" cy="44562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44794" y="5804986"/>
            <a:ext cx="2122028" cy="217407"/>
          </a:xfrm>
        </p:spPr>
        <p:txBody>
          <a:bodyPr/>
          <a:lstStyle/>
          <a:p>
            <a:fld id="{B06FC541-033F-4A2B-BF1F-BEA7AABB63AA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09722" y="5804986"/>
            <a:ext cx="3086100" cy="217407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38721" y="5804986"/>
            <a:ext cx="2207486" cy="217407"/>
          </a:xfrm>
        </p:spPr>
        <p:txBody>
          <a:bodyPr/>
          <a:lstStyle/>
          <a:p>
            <a:fld id="{67CB801A-511A-4409-8CF7-58CEE7E08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26785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831" y="517407"/>
            <a:ext cx="3729375" cy="126324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29806" y="517407"/>
            <a:ext cx="367272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5832" y="1974079"/>
            <a:ext cx="3729374" cy="34169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5831" y="5584456"/>
            <a:ext cx="2057400" cy="365125"/>
          </a:xfrm>
        </p:spPr>
        <p:txBody>
          <a:bodyPr/>
          <a:lstStyle/>
          <a:p>
            <a:fld id="{B06FC541-033F-4A2B-BF1F-BEA7AABB63AA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6131" y="5584456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45131" y="5584456"/>
            <a:ext cx="2057400" cy="365125"/>
          </a:xfrm>
        </p:spPr>
        <p:txBody>
          <a:bodyPr/>
          <a:lstStyle/>
          <a:p>
            <a:fld id="{67CB801A-511A-4409-8CF7-58CEE7E08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60094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417258" y="5971180"/>
            <a:ext cx="86754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smtClean="0">
                <a:solidFill>
                  <a:srgbClr val="B7B1A0"/>
                </a:solidFill>
                <a:latin typeface="AGReverance" pitchFamily="2" charset="0"/>
              </a:rPr>
              <a:t>© </a:t>
            </a:r>
            <a:r>
              <a:rPr lang="ru-RU" sz="600" dirty="0" smtClean="0">
                <a:solidFill>
                  <a:srgbClr val="B7B1A0"/>
                </a:solidFill>
                <a:latin typeface="AGReverance" pitchFamily="2" charset="0"/>
              </a:rPr>
              <a:t>Полшкова В.В., 2019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1817" y="632389"/>
            <a:ext cx="3758399" cy="1123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reezing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01817" y="1825625"/>
            <a:ext cx="3758399" cy="4028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FC541-033F-4A2B-BF1F-BEA7AABB63AA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B801A-511A-4409-8CF7-58CEE7E08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3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0" kern="1200" cap="none" spc="0">
          <a:ln w="0"/>
          <a:solidFill>
            <a:srgbClr val="090909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AGReveranc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GReverence-Oblique" panose="020B7200000000000000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GReverence-Oblique" panose="020B7200000000000000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GReverence-Oblique" panose="020B7200000000000000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GReverence-Oblique" panose="020B7200000000000000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GReverence-Oblique" panose="020B7200000000000000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kulturologia.ru/blogs/081117/36300/" TargetMode="External"/><Relationship Id="rId2" Type="http://schemas.openxmlformats.org/officeDocument/2006/relationships/hyperlink" Target="https://www.culture.ru/materials/131500/shkolnyi-vernisazh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g"/><Relationship Id="rId4" Type="http://schemas.openxmlformats.org/officeDocument/2006/relationships/hyperlink" Target="https://rbth.ru/watch/2221-shkola-ucheba-kartiny-khudozhnikov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Образ школы на полотнах русских художников.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4128" y="4293096"/>
            <a:ext cx="3056384" cy="1584176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5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Подготовили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>
              <a:lnSpc>
                <a:spcPct val="100000"/>
              </a:lnSpc>
              <a:spcBef>
                <a:spcPts val="50"/>
              </a:spcBef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главный библиотекарь </a:t>
            </a:r>
          </a:p>
          <a:p>
            <a:pPr algn="l">
              <a:lnSpc>
                <a:spcPct val="100000"/>
              </a:lnSpc>
              <a:spcBef>
                <a:spcPts val="5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И.Ю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Федорова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библиотекарь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категории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5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Е.С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Вершинина</a:t>
            </a:r>
          </a:p>
          <a:p>
            <a:pPr algn="l">
              <a:lnSpc>
                <a:spcPct val="100000"/>
              </a:lnSpc>
              <a:spcBef>
                <a:spcPts val="5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087040" cy="1087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55" y="213430"/>
            <a:ext cx="1572208" cy="9122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1444"/>
            <a:ext cx="1152128" cy="81880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03848" y="188640"/>
            <a:ext cx="4296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Областное государственное бюджетное профессиональное образовательное учреждение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«Северский промышленный колледж»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0205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92696"/>
            <a:ext cx="38884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Хотелось </a:t>
            </a:r>
            <a:r>
              <a:rPr lang="ru-RU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бы отметить еще один интересный факт: в России история школьной формы началась в 1834 году, когда император Николай I подписал "Положение о гражданских мундирах". Вплоть до революции согласно регламенту мальчики должны были носить темные брюки, гимнастерку, фуражку и шинель, а девочки — коричневые платья с черным или белым фартуком. После революции школьную форму отменили, но в 1949 году ввели снова, она мало чем отличалась от дореволюционной.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620688"/>
            <a:ext cx="3168352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588224" y="5401677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/>
              <a:t>Иван Куликов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986873" y="39567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"Школьник"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8856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9" y="1340768"/>
            <a:ext cx="4104456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48680"/>
            <a:ext cx="2664296" cy="49480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52120" y="19212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«Отличница»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2220" y="5463613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/>
              <a:t>Михаил  </a:t>
            </a:r>
            <a:r>
              <a:rPr lang="ru-RU" i="1" dirty="0"/>
              <a:t>Божий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24" y="764704"/>
            <a:ext cx="2870111" cy="47320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2747" y="381186"/>
            <a:ext cx="2376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«Пионерка» 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08515" y="550625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/>
              <a:t>Юрий </a:t>
            </a:r>
            <a:r>
              <a:rPr lang="ru-RU" i="1" dirty="0" smtClean="0"/>
              <a:t> </a:t>
            </a:r>
            <a:r>
              <a:rPr lang="ru-RU" i="1" dirty="0"/>
              <a:t>Ляхов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8856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9" y="1340768"/>
            <a:ext cx="4104456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860032" y="548680"/>
            <a:ext cx="367240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Первое </a:t>
            </a:r>
            <a:r>
              <a:rPr lang="ru-RU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сентября в каждом доме, где есть обитатели от 7 до 17. В эпоху школьной формы и белоснежного фартука или сарафанов и пиджаков с шевроном. Волнительное утро. Для девочек — у зеркала, в котором отражается не только ученица, но и праздничный букет. Картина выставлялась с 1950 по 2008 год на 12 международных выставках. За это время обладательница форменного платья успела покинуть парту и наверняка отвести в школу не только детей, но и внуков.</a:t>
            </a:r>
          </a:p>
          <a:p>
            <a:pPr algn="just"/>
            <a:endParaRPr lang="ru-RU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Рисунок 3" descr="https://b1.culture.ru/c/760165/5ccef4eb810e1031d271ce862de8323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3384376" cy="50888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511660" y="264134"/>
            <a:ext cx="176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«1 сентября».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377057" y="5634662"/>
            <a:ext cx="226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/>
              <a:t>Анатолий Волков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8856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9" y="1340768"/>
            <a:ext cx="4104456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75251" y="332656"/>
            <a:ext cx="324867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Словно иллюстрация к идеям Ушинского	и Сухомлинского — дети и родители </a:t>
            </a:r>
            <a:r>
              <a:rPr lang="ru-RU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 общем пути </a:t>
            </a: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 знаниям</a:t>
            </a:r>
            <a:r>
              <a:rPr lang="ru-RU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Совместные бдения над </a:t>
            </a: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домашним заданием, проверки дневников и выволочки за плохие оценки </a:t>
            </a:r>
            <a:r>
              <a:rPr lang="ru-RU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— впереди</a:t>
            </a:r>
            <a:r>
              <a:rPr lang="ru-RU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Пока же на школьном дворе царит </a:t>
            </a: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оживление и гомон. Художник уловил солнечное настроение первого школьного дня 1980 года</a:t>
            </a:r>
            <a:r>
              <a:rPr lang="ru-RU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Заканчивать школу этим мальчикам и девочкам предстояло в «свободной форме».</a:t>
            </a:r>
          </a:p>
          <a:p>
            <a:endParaRPr lang="ru-RU" dirty="0"/>
          </a:p>
        </p:txBody>
      </p:sp>
      <p:pic>
        <p:nvPicPr>
          <p:cNvPr id="4" name="Рисунок 3" descr="https://b1.culture.ru/c/514274.800x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36712"/>
            <a:ext cx="3865265" cy="41285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406617" y="43602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«Первое сентября».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8184" y="5064968"/>
            <a:ext cx="2621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Александр Кречетов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8856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9" y="1340768"/>
            <a:ext cx="4104456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65989" y="476672"/>
            <a:ext cx="403244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	</a:t>
            </a:r>
            <a:r>
              <a:rPr lang="ru-RU" sz="16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Первое </a:t>
            </a:r>
            <a:r>
              <a:rPr lang="ru-RU" sz="16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сентября для тех, кто закончил учебу, сдал школьные экзамены и выдержал экзамены жизненные. Герои в школе. Солнечным сентябрьским утром вошли в класс. Как многие годы назад, с букетом осенних цветов. Вызвали переполох среди ребят радушными улыбками, военной выправкой, медалями на груди. Учительница встречает гостей — возможно, тех, кто некогда сидел за этими партами, вчерашних школьников — нынешних героев. Не лучшая ли награда для учителя — гордость за своих учеников.</a:t>
            </a:r>
          </a:p>
          <a:p>
            <a:pPr algn="just"/>
            <a:r>
              <a:rPr lang="ru-RU" sz="16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Школа открывает путь в огромный мир знаний. Уже взрослые люди с теплом вспоминают, как впервые пришли в школу, сели за парты и с головой окунулись в новую жизнь, преподнесшую свои законы, уставы и правила.</a:t>
            </a:r>
          </a:p>
          <a:p>
            <a:endParaRPr lang="ru-RU" dirty="0"/>
          </a:p>
        </p:txBody>
      </p:sp>
      <p:pic>
        <p:nvPicPr>
          <p:cNvPr id="4" name="Рисунок 3" descr="https://b1.culture.ru/c/760163/720820.900x900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36509"/>
            <a:ext cx="3738905" cy="39593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537718" y="5127293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/>
              <a:t>Олег Терентьев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436096" y="83671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«Герои </a:t>
            </a:r>
            <a:r>
              <a:rPr lang="ru-RU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 </a:t>
            </a: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школе»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8856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340768"/>
            <a:ext cx="37444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Всеобщее </a:t>
            </a:r>
            <a:r>
              <a:rPr lang="ru-RU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образование в России было введено почти век назад. Посмотрите, как передвижники и </a:t>
            </a:r>
            <a:r>
              <a:rPr lang="ru-RU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соцреалисты</a:t>
            </a:r>
            <a:r>
              <a:rPr lang="ru-RU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изображали учеников того времени.</a:t>
            </a:r>
          </a:p>
          <a:p>
            <a:pPr algn="just"/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Важно </a:t>
            </a:r>
            <a:r>
              <a:rPr lang="ru-RU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было показать не только идиллические картины светлых лиц учеников, но и драматические жанровые сцены - например, несданные экзамены. </a:t>
            </a:r>
          </a:p>
          <a:p>
            <a:endParaRPr lang="ru-RU" dirty="0"/>
          </a:p>
        </p:txBody>
      </p:sp>
      <p:pic>
        <p:nvPicPr>
          <p:cNvPr id="5" name="Рисунок 4" descr="Дмитрий Жуков. Провалился, 188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274" y="1132685"/>
            <a:ext cx="3499668" cy="410948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300192" y="526055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Дмитрий Жуков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72405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«Провалился»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8856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052736"/>
            <a:ext cx="3816423" cy="403244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2400" dirty="0" smtClean="0"/>
              <a:t>	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Герой </a:t>
            </a:r>
            <a:r>
              <a:rPr lang="ru-RU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сюжета не сдал экзамены и не поступил в учебное заведение, разрушив мечты матери на счастливое будущее своих детей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Мать </a:t>
            </a:r>
            <a:r>
              <a:rPr lang="ru-RU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очень подавлена. Художнику хорошо удалось изобразить печать горя на её лице. Женщина возлагала на сына большие надежды, а теперь всё рухнуло, словно карточный домик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Парню </a:t>
            </a:r>
            <a:r>
              <a:rPr lang="ru-RU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самому очень стыдно. Он, конечно, не хотел огорчать маму, но так уж вышло, что его знаний не хватило для поступления в училище.</a:t>
            </a:r>
            <a:r>
              <a:rPr lang="ru-RU" sz="2400" b="1" cap="al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Рисунок 3" descr="Алексей Корин. Опять провалился, 189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3600401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331640" y="47667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«Опять провалился»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15816" y="551723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/>
              <a:t>Алексей Корин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8856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3" y="980728"/>
            <a:ext cx="3600399" cy="374441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/>
              <a:t> </a:t>
            </a:r>
            <a:r>
              <a:rPr lang="ru-RU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Одна из самых известных картин о школе - «Опять двойка» Федора Решетникова (в некотором роде повторяющая сюжет из картина Дмитрия Жукова «Провалился» (1885), но уже в новых реалиях и декорациях. Мы видим, целую палитру эмоций - стыд на лице двоечника, грусть его матери, насмешку младшего брата и укор сестры-отличницы. И только собака сочувствует мальчику. 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Федор Решетников. Опять двойка. 195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3816424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123728" y="544522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Федор Решетников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17934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Опять двойка. 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940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11862"/>
            <a:ext cx="3816424" cy="2736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 Решетникова есть целая трилогия о школьнике </a:t>
            </a:r>
            <a:r>
              <a:rPr lang="ru-RU" sz="20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	«</a:t>
            </a:r>
            <a:r>
              <a:rPr lang="ru-RU" sz="20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Переэкзаменовка» </a:t>
            </a:r>
            <a:r>
              <a:rPr lang="ru-RU" sz="20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словно показывает </a:t>
            </a:r>
            <a:r>
              <a:rPr lang="ru-RU" sz="20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того же мальчика скучающего за учебой, пока другие мальчишки наслаждаются летом. 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Федор Решетников. Переэкзаменовка, 195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20688"/>
            <a:ext cx="3456384" cy="49186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372200" y="553934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Федор Решетников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32783" y="238171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«Переэкзаменовка»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548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1340768"/>
            <a:ext cx="3240359" cy="30963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	</a:t>
            </a:r>
            <a:r>
              <a:rPr lang="ru-RU" sz="20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 </a:t>
            </a:r>
            <a:r>
              <a:rPr lang="ru-RU" sz="20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картина «Прибыл на каникулы» показывает образцового </a:t>
            </a:r>
            <a:r>
              <a:rPr lang="ru-RU" sz="20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кадета - суворовца, отдающего </a:t>
            </a:r>
            <a:r>
              <a:rPr lang="ru-RU" sz="20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честь дедушке, к которому приехал на зимние каникулы. Мальчик гордится своим статусом и формой. </a:t>
            </a:r>
          </a:p>
        </p:txBody>
      </p:sp>
      <p:pic>
        <p:nvPicPr>
          <p:cNvPr id="4" name="Рисунок 3" descr="Федор Решетников. Прибыл на каникулы, 194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00" y="620689"/>
            <a:ext cx="3286336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195736" y="5539681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/>
              <a:t>Федор Решетников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25744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«Прибыл </a:t>
            </a:r>
            <a:r>
              <a:rPr lang="ru-RU" i="1" dirty="0"/>
              <a:t>на </a:t>
            </a:r>
            <a:r>
              <a:rPr lang="ru-RU" i="1" dirty="0" smtClean="0"/>
              <a:t>каникулы»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548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548680"/>
            <a:ext cx="3960440" cy="100811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Русские художники о школе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412776"/>
            <a:ext cx="3960440" cy="402824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cap="al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Ш</a:t>
            </a: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кольные </a:t>
            </a:r>
            <a:r>
              <a:rPr lang="ru-RU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будни в ХХI веке или пару столетий назад. Меняются и форма, и содержание. От сельской избы — к просторным классам, от гусиного пера к шариковым ручкам, от устного счета — к информатике. Прежним в школе остается лишь главное — учитель и ученики. 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531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9" y="1340768"/>
            <a:ext cx="3672407" cy="324036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Действие происходит в комнате с обстановкой, характерной для большинства домов </a:t>
            </a: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пятидесятых</a:t>
            </a:r>
          </a:p>
          <a:p>
            <a:pPr marL="0" indent="0" algn="just">
              <a:buNone/>
            </a:pPr>
            <a:r>
              <a:rPr lang="ru-RU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картине изображена мама, которая занимается домашними делами и сын, радостно хвастающийся принесенной домой пятеркой. 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620688"/>
            <a:ext cx="3528393" cy="47525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19672" y="5517232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Николай </a:t>
            </a:r>
            <a:r>
              <a:rPr lang="ru-RU" sz="16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Заболотский</a:t>
            </a:r>
            <a:endParaRPr lang="ru-RU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25135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«</a:t>
            </a:r>
            <a:r>
              <a:rPr lang="ru-RU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Опять пятерка» 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8856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908720"/>
            <a:ext cx="3960439" cy="432048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400" dirty="0" smtClean="0"/>
              <a:t>	</a:t>
            </a:r>
            <a:r>
              <a:rPr lang="ru-RU" sz="24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Первое </a:t>
            </a:r>
            <a:r>
              <a:rPr lang="ru-RU" sz="24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сентября…  </a:t>
            </a:r>
            <a:endParaRPr lang="ru-RU" sz="2400" i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buNone/>
            </a:pPr>
            <a:r>
              <a:rPr lang="ru-RU" sz="24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Сколько волнений, суеты и звонкого детского смеха.  Если бы вы знали как волнуются учителя в этот день! С каким нетерпением они ждут начало нового учебного года, как всматриваются в повзрослевшие лица своих детей, как надеются, что этот год принесет только победы и открытия!</a:t>
            </a:r>
            <a:br>
              <a:rPr lang="ru-RU" sz="24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Вот  и на этой картине пожилая заслуженная (медаль на груди) учительница окружена </a:t>
            </a:r>
            <a:r>
              <a:rPr lang="ru-RU" sz="24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ученицами.  Букеты</a:t>
            </a:r>
            <a:r>
              <a:rPr lang="ru-RU" sz="24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улыбки, поздравления, вопросы и… любовь в глазах учительницы, восхищение в детских глазах. </a:t>
            </a:r>
            <a:endParaRPr lang="ru-RU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980729"/>
            <a:ext cx="3816424" cy="38884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1720" y="5013176"/>
            <a:ext cx="2376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/>
              <a:t>Абрам  </a:t>
            </a:r>
            <a:r>
              <a:rPr lang="ru-RU" i="1" dirty="0"/>
              <a:t>Харьковский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06285" y="58003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«Награда учителю»</a:t>
            </a:r>
            <a:r>
              <a:rPr lang="ru-RU" i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075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836712"/>
            <a:ext cx="4104456" cy="43204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800" b="1" cap="all" dirty="0" smtClean="0">
                <a:latin typeface="Times New Roman" pitchFamily="18" charset="0"/>
                <a:cs typeface="Times New Roman" pitchFamily="18" charset="0"/>
              </a:rPr>
              <a:t>В подготовке были использованы материалы</a:t>
            </a:r>
          </a:p>
          <a:p>
            <a:pPr marL="0" indent="0" algn="ctr">
              <a:buNone/>
            </a:pPr>
            <a:endParaRPr lang="ru-RU" sz="1800" b="1" cap="all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70"/>
              </a:spcBef>
              <a:buNone/>
            </a:pP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1.Картины</a:t>
            </a:r>
            <a:r>
              <a:rPr lang="ru-RU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о школах: Маковского, Решетникова, Волкова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</a:p>
          <a:p>
            <a:pPr marL="0" indent="0">
              <a:spcBef>
                <a:spcPts val="70"/>
              </a:spcBef>
              <a:buNone/>
            </a:pP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Источник:</a:t>
            </a:r>
            <a:r>
              <a:rPr lang="ru-RU" sz="1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 </a:t>
            </a:r>
            <a:r>
              <a:rPr lang="ru-RU" sz="16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culture.ru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›</a:t>
            </a:r>
            <a:r>
              <a:rPr lang="ru-RU" sz="1600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Музеи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›</a:t>
            </a:r>
            <a:r>
              <a:rPr lang="ru-RU" sz="1600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Публикации</a:t>
            </a:r>
            <a:r>
              <a:rPr lang="ru-RU" sz="16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 </a:t>
            </a:r>
            <a:r>
              <a:rPr lang="ru-RU" sz="1600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раздела Музеи</a:t>
            </a:r>
            <a:endParaRPr lang="ru-RU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2.Школа</a:t>
            </a:r>
            <a:r>
              <a:rPr lang="ru-RU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учителя и ученики на полотнах старых мастеров: Как учили детей 200 лет тому назад</a:t>
            </a:r>
            <a:br>
              <a:rPr lang="ru-RU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Источник: </a:t>
            </a:r>
            <a:r>
              <a:rPr lang="ru-RU" sz="1600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https://</a:t>
            </a:r>
            <a:r>
              <a:rPr lang="ru-RU" sz="16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kulturologia.ru/blogs/081117/36300</a:t>
            </a:r>
            <a:r>
              <a:rPr lang="ru-RU" sz="18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/</a:t>
            </a:r>
            <a:endParaRPr lang="ru-RU" sz="1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3.Школа</a:t>
            </a:r>
            <a:r>
              <a:rPr lang="ru-RU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и школьники в картинах русских 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художников</a:t>
            </a:r>
          </a:p>
          <a:p>
            <a:pPr marL="0" indent="0">
              <a:spcBef>
                <a:spcPts val="70"/>
              </a:spcBef>
              <a:buNone/>
            </a:pP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Источник:</a:t>
            </a:r>
            <a:r>
              <a:rPr lang="en-US" sz="1600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rbth.ru</a:t>
            </a:r>
            <a:r>
              <a:rPr lang="en-US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›</a:t>
            </a:r>
            <a:r>
              <a:rPr lang="en-US" sz="1600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watch</a:t>
            </a:r>
            <a:r>
              <a:rPr lang="en-US" sz="16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/2221-shkola-ucheba-kartiny-</a:t>
            </a:r>
            <a:r>
              <a:rPr lang="en-US" sz="1600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…</a:t>
            </a:r>
            <a:endParaRPr lang="ru-RU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r>
              <a:rPr lang="ru-RU" sz="1500" b="1" cap="all" dirty="0" smtClean="0">
                <a:latin typeface="Times New Roman" pitchFamily="18" charset="0"/>
                <a:cs typeface="Times New Roman" pitchFamily="18" charset="0"/>
              </a:rPr>
              <a:t> 	</a:t>
            </a:r>
            <a:endParaRPr lang="ru-RU" sz="15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5" t="8968" r="3065" b="16428"/>
          <a:stretch/>
        </p:blipFill>
        <p:spPr>
          <a:xfrm>
            <a:off x="395536" y="908720"/>
            <a:ext cx="4464496" cy="43924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148548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052736"/>
            <a:ext cx="7560840" cy="3672408"/>
          </a:xfrm>
        </p:spPr>
        <p:txBody>
          <a:bodyPr>
            <a:normAutofit/>
          </a:bodyPr>
          <a:lstStyle/>
          <a:p>
            <a:pPr algn="l"/>
            <a:r>
              <a:rPr lang="ru-RU" sz="4800" b="1" i="1" dirty="0" smtClean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Спасибо </a:t>
            </a:r>
            <a:br>
              <a:rPr lang="ru-RU" sz="4800" b="1" i="1" dirty="0" smtClean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4800" b="1" i="1" dirty="0" smtClean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за </a:t>
            </a:r>
            <a:br>
              <a:rPr lang="ru-RU" sz="4800" b="1" i="1" dirty="0" smtClean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4800" b="1" i="1" dirty="0" smtClean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внимание ! </a:t>
            </a:r>
            <a:endParaRPr lang="ru-RU" sz="4800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222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b1.culture.ru/c/760166/51742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/>
          <a:stretch/>
        </p:blipFill>
        <p:spPr bwMode="auto">
          <a:xfrm>
            <a:off x="395536" y="836712"/>
            <a:ext cx="3888432" cy="4299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99692" y="5117503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Владимир </a:t>
            </a:r>
            <a:r>
              <a:rPr lang="ru-RU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Маковский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54868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«В сельской школе».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946593"/>
            <a:ext cx="35283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1883</a:t>
            </a:r>
            <a:r>
              <a:rPr lang="ru-RU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год в сельской школе. Деревянные стены, большой стол вместо парт и скамейки вместо стульев. </a:t>
            </a: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Крестьянская	одежда и простые </a:t>
            </a:r>
            <a:r>
              <a:rPr lang="ru-RU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косынки у девочек. Ученики сельской школы конца ХIХ столетия постигают азы наук в перерыве между жатвой и новой посевной. Школа здесь не долгий путь к знаниям, а лишь передышка. </a:t>
            </a: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Возможность	заглянуть в совсем </a:t>
            </a:r>
            <a:r>
              <a:rPr lang="ru-RU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другой мир. Лишь на то короткое время, когда не надо в поле.</a:t>
            </a:r>
          </a:p>
        </p:txBody>
      </p:sp>
    </p:spTree>
    <p:extLst>
      <p:ext uri="{BB962C8B-B14F-4D97-AF65-F5344CB8AC3E}">
        <p14:creationId xmlns:p14="http://schemas.microsoft.com/office/powerpoint/2010/main" val="51159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183694"/>
            <a:ext cx="3758399" cy="4028245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Учебный </a:t>
            </a:r>
            <a:r>
              <a:rPr lang="ru-RU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год в сельской местности в те давние времена был намного короче, нежели сейчас. В некоторых странах он колебался в пределах 150 дней. Эта цифра менялась в зависимости от того, как проходил сбор урожая: дети в эту пору привлекались к сельскохозяйственным работам и были незаменимыми помощниками. Поэтому школы свои двери открывали не в начале осени, а иногда даже в начале зимы. А такие понятия как "1-сентября" и "каникулы" в России появятся в жизни учеников лишь после 1935 года.</a:t>
            </a:r>
          </a:p>
        </p:txBody>
      </p:sp>
      <p:pic>
        <p:nvPicPr>
          <p:cNvPr id="4" name="Рисунок 3" descr=" «Крестьянский обед в поле.» (1871). Автор: Маковский Константин Егорович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803293"/>
            <a:ext cx="3888432" cy="4409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55576" y="47667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«Крестьянский обед в поле.»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3567" y="5262925"/>
            <a:ext cx="374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Маковский Константин Егорович</a:t>
            </a:r>
            <a:r>
              <a:rPr lang="ru-RU" i="1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94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836712"/>
            <a:ext cx="3456384" cy="402824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Школы </a:t>
            </a:r>
            <a:r>
              <a:rPr lang="ru-RU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19 веке представляли собой дома с одной комнатой, в которой одновременно обучались ученики разного возраста. При этом, школа была одна на несколько деревень и некоторым ребятам за знаниями приходилось ходить пешком, ежедневно преодолевая расстояние в 5-6 километров. Учителям же приходилось иногда жить в этих же домах, или же поочередно в семьях своих учеников.</a:t>
            </a:r>
          </a:p>
          <a:p>
            <a:endParaRPr lang="ru-RU" dirty="0"/>
          </a:p>
        </p:txBody>
      </p:sp>
      <p:pic>
        <p:nvPicPr>
          <p:cNvPr id="4" name="Рисунок 3" descr="«У дверей школы». Автор: Николай Богданов-Бельский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908720"/>
            <a:ext cx="3105920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44757" y="544522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/>
              <a:t>Николай Богданов-Бельский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537089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«У дверей школы»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94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052736"/>
            <a:ext cx="3816424" cy="402824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i="1" dirty="0" smtClean="0"/>
              <a:t>Пример </a:t>
            </a:r>
            <a:r>
              <a:rPr lang="ru-RU" i="1" dirty="0"/>
              <a:t>на доске — работа мысли на лице. </a:t>
            </a:r>
            <a:r>
              <a:rPr lang="ru-RU" i="1" dirty="0" smtClean="0"/>
              <a:t>Сельский	учитель</a:t>
            </a:r>
            <a:r>
              <a:rPr lang="ru-RU" i="1" dirty="0"/>
              <a:t> — профессор МГУ Сергей Рачинский. Место действия — село </a:t>
            </a:r>
            <a:r>
              <a:rPr lang="ru-RU" i="1" dirty="0" err="1"/>
              <a:t>Татево</a:t>
            </a:r>
            <a:r>
              <a:rPr lang="ru-RU" i="1" dirty="0"/>
              <a:t>, куда потомок дворянского рода приехал из Москвы, чтобы открыть школу для деревенских детей. Разработал профессор свою систему обучения устному счету, по которой учился и художник Богданов-Бельский. Тот самый случай, когда учитель дает дорогу в жизнь и помогает стать художником.</a:t>
            </a:r>
          </a:p>
          <a:p>
            <a:endParaRPr lang="ru-RU" dirty="0"/>
          </a:p>
        </p:txBody>
      </p:sp>
      <p:pic>
        <p:nvPicPr>
          <p:cNvPr id="4" name="Рисунок 3" descr="https://b1.culture.ru/c/514271.800x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3888432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67544" y="188640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«Устный счет. В народной школе С.А. Рачинского»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546920" y="5640153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/>
              <a:t>Николай </a:t>
            </a:r>
            <a:r>
              <a:rPr lang="ru-RU" sz="1600" i="1" dirty="0" smtClean="0"/>
              <a:t>Богданов-Бельский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5294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251477"/>
            <a:ext cx="3758399" cy="4028245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Широко </a:t>
            </a:r>
            <a:r>
              <a:rPr lang="ru-RU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известна целая серия жанровых картин о крестьянском образовании художника-передвижника Николая Богданова-Бельского. Причем он изображал не только детей, но и взрослых людей на занятиях. Интересен контраст между внешним обликом учеников (часто в лаптях и рваных одеждах) и аккуратной обстановке в школе. </a:t>
            </a:r>
          </a:p>
          <a:p>
            <a:endParaRPr lang="ru-RU" dirty="0"/>
          </a:p>
        </p:txBody>
      </p:sp>
      <p:pic>
        <p:nvPicPr>
          <p:cNvPr id="4" name="Рисунок 3" descr="Николай Богданов-Бельский. Воскресное чтение в сельской школе, 189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81642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331640" y="4941168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Николай Богданов-Бельский</a:t>
            </a:r>
            <a:endParaRPr lang="ru-RU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834236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«Воскресное </a:t>
            </a:r>
            <a:r>
              <a:rPr lang="ru-RU" sz="16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чтение в сельской </a:t>
            </a:r>
            <a:r>
              <a:rPr lang="ru-RU" sz="16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школе»</a:t>
            </a:r>
            <a:endParaRPr lang="ru-RU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294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иколай Богданов-Бельский. Сельская школа, 1890-е 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980728"/>
            <a:ext cx="3816425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259632" y="62068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«Сельская школа»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2904" y="5222371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Николай Богданов-Бельский</a:t>
            </a:r>
            <a:endParaRPr lang="ru-RU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16" y="805354"/>
            <a:ext cx="38164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Школа на полотнах художников изображена по-разному: и в ярких радостных красках, и с оттенком грусти. И все же каждый автор стремился показать, что знания - это необходимый и важный элемент. Ребята шли в школу  в лютый мороз, которая находилась в соседней деревне. Мысль об образовании грела их души. Ведь там так много интересного! </a:t>
            </a:r>
            <a:b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294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71" y="990020"/>
            <a:ext cx="3960440" cy="4095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788024" y="1207069"/>
            <a:ext cx="3960440" cy="3812221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</a:t>
            </a:r>
            <a:r>
              <a:rPr lang="ru-RU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еще одной картине Богданова-Бельского из цикла, посвященного народной школе, художник написал молодого учителя Аркадия Серякова – преемника Рачинского в </a:t>
            </a:r>
            <a:r>
              <a:rPr lang="ru-RU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Татевской</a:t>
            </a:r>
            <a:r>
              <a:rPr lang="ru-RU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школе. Учитель серьезно болеет, навестить его пришли двое учеников с гостинцем: ягодами. В скромной обстановке внимание на себя обращают женский портрет на стене, маленький глобус, скрипка и обилие книг на этажерке. Видно, что учитель является авторитетом для босоногих ребят – для многих сельских детей он будет единственным учителем в их жизни.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20334" y="476672"/>
            <a:ext cx="2558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«У больного учителя»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17582" y="5085184"/>
            <a:ext cx="3254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Николай Богданов-Бельский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2940502"/>
      </p:ext>
    </p:extLst>
  </p:cSld>
  <p:clrMapOvr>
    <a:masterClrMapping/>
  </p:clrMapOvr>
</p:sld>
</file>

<file path=ppt/theme/theme1.xml><?xml version="1.0" encoding="utf-8"?>
<a:theme xmlns:a="http://schemas.openxmlformats.org/drawingml/2006/main" name="листание 8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листание 7" id="{0CE75DB1-FDE2-4B07-8783-FD2325410490}" vid="{4B0FD19C-AF86-4C35-9F38-0720CAB1391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Полшкова В.В. Шаблон Книга 19</Template>
  <TotalTime>294</TotalTime>
  <Words>168</Words>
  <Application>Microsoft Office PowerPoint</Application>
  <PresentationFormat>Экран (4:3)</PresentationFormat>
  <Paragraphs>87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листание 8</vt:lpstr>
      <vt:lpstr>Образ школы на полотнах русских художников.</vt:lpstr>
      <vt:lpstr>Русские художники о школе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                  за                         внимание 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 школы на полотнах русских художников.</dc:title>
  <dc:creator>User</dc:creator>
  <cp:lastModifiedBy>User</cp:lastModifiedBy>
  <cp:revision>22</cp:revision>
  <dcterms:created xsi:type="dcterms:W3CDTF">2023-11-09T04:43:30Z</dcterms:created>
  <dcterms:modified xsi:type="dcterms:W3CDTF">2023-11-13T05:58:51Z</dcterms:modified>
</cp:coreProperties>
</file>