
<file path=[Content_Types].xml><?xml version="1.0" encoding="utf-8"?>
<Types xmlns="http://schemas.openxmlformats.org/package/2006/content-types">
  <Default Extension="png" ContentType="image/png"/>
  <Default Extension="jfif" ContentType="image/jpe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notesMasterIdLst>
    <p:notesMasterId r:id="rId18"/>
  </p:notesMasterIdLst>
  <p:sldIdLst>
    <p:sldId id="256" r:id="rId2"/>
    <p:sldId id="257" r:id="rId3"/>
    <p:sldId id="260" r:id="rId4"/>
    <p:sldId id="258" r:id="rId5"/>
    <p:sldId id="259" r:id="rId6"/>
    <p:sldId id="262" r:id="rId7"/>
    <p:sldId id="263" r:id="rId8"/>
    <p:sldId id="270" r:id="rId9"/>
    <p:sldId id="264" r:id="rId10"/>
    <p:sldId id="265" r:id="rId11"/>
    <p:sldId id="266" r:id="rId12"/>
    <p:sldId id="267" r:id="rId13"/>
    <p:sldId id="271" r:id="rId14"/>
    <p:sldId id="273" r:id="rId15"/>
    <p:sldId id="269" r:id="rId16"/>
    <p:sldId id="268" r:id="rId17"/>
  </p:sldIdLst>
  <p:sldSz cx="9144000" cy="5715000" type="screen16x1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Раздел по умолчанию" id="{65CE9DFA-6857-4E39-A8D2-4F269A97AB48}">
          <p14:sldIdLst>
            <p14:sldId id="256"/>
            <p14:sldId id="257"/>
            <p14:sldId id="260"/>
            <p14:sldId id="258"/>
            <p14:sldId id="259"/>
            <p14:sldId id="262"/>
            <p14:sldId id="263"/>
            <p14:sldId id="270"/>
            <p14:sldId id="264"/>
            <p14:sldId id="265"/>
            <p14:sldId id="266"/>
            <p14:sldId id="267"/>
            <p14:sldId id="271"/>
            <p14:sldId id="273"/>
            <p14:sldId id="269"/>
            <p14:sldId id="268"/>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00" d="100"/>
          <a:sy n="100" d="100"/>
        </p:scale>
        <p:origin x="-702" y="-174"/>
      </p:cViewPr>
      <p:guideLst>
        <p:guide orient="horz" pos="180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D9C5CFE-2F32-46BD-996D-829384B62D87}" type="datetimeFigureOut">
              <a:rPr lang="ru-RU" smtClean="0"/>
              <a:t>13.11.2023</a:t>
            </a:fld>
            <a:endParaRPr lang="ru-RU"/>
          </a:p>
        </p:txBody>
      </p:sp>
      <p:sp>
        <p:nvSpPr>
          <p:cNvPr id="4" name="Образ слайда 3"/>
          <p:cNvSpPr>
            <a:spLocks noGrp="1" noRot="1" noChangeAspect="1"/>
          </p:cNvSpPr>
          <p:nvPr>
            <p:ph type="sldImg" idx="2"/>
          </p:nvPr>
        </p:nvSpPr>
        <p:spPr>
          <a:xfrm>
            <a:off x="685800" y="685800"/>
            <a:ext cx="54864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6DB1D01-F5CF-4440-A917-169D186A41E3}" type="slidenum">
              <a:rPr lang="ru-RU" smtClean="0"/>
              <a:t>‹#›</a:t>
            </a:fld>
            <a:endParaRPr lang="ru-RU"/>
          </a:p>
        </p:txBody>
      </p:sp>
    </p:spTree>
    <p:extLst>
      <p:ext uri="{BB962C8B-B14F-4D97-AF65-F5344CB8AC3E}">
        <p14:creationId xmlns:p14="http://schemas.microsoft.com/office/powerpoint/2010/main" val="42790146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A6DB1D01-F5CF-4440-A917-169D186A41E3}" type="slidenum">
              <a:rPr lang="ru-RU" smtClean="0"/>
              <a:t>16</a:t>
            </a:fld>
            <a:endParaRPr lang="ru-RU"/>
          </a:p>
        </p:txBody>
      </p:sp>
    </p:spTree>
    <p:extLst>
      <p:ext uri="{BB962C8B-B14F-4D97-AF65-F5344CB8AC3E}">
        <p14:creationId xmlns:p14="http://schemas.microsoft.com/office/powerpoint/2010/main" val="186189860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1775355"/>
            <a:ext cx="7772400" cy="1225021"/>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238500"/>
            <a:ext cx="6400800" cy="14605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16F35C20-0323-4C89-B940-AF75E0084582}" type="datetimeFigureOut">
              <a:rPr lang="ru-RU" smtClean="0"/>
              <a:t>13.11.2023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B0AFDD2-D400-48C4-84F7-4BCF6EA994DA}"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16F35C20-0323-4C89-B940-AF75E0084582}" type="datetimeFigureOut">
              <a:rPr lang="ru-RU" smtClean="0"/>
              <a:t>13.11.2023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B0AFDD2-D400-48C4-84F7-4BCF6EA994DA}"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28865"/>
            <a:ext cx="2057400" cy="4876271"/>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28865"/>
            <a:ext cx="6019800" cy="4876271"/>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16F35C20-0323-4C89-B940-AF75E0084582}" type="datetimeFigureOut">
              <a:rPr lang="ru-RU" smtClean="0"/>
              <a:t>13.11.2023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B0AFDD2-D400-48C4-84F7-4BCF6EA994DA}"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16F35C20-0323-4C89-B940-AF75E0084582}" type="datetimeFigureOut">
              <a:rPr lang="ru-RU" smtClean="0"/>
              <a:t>13.11.2023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B0AFDD2-D400-48C4-84F7-4BCF6EA994DA}"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3672417"/>
            <a:ext cx="7772400" cy="1135063"/>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422261"/>
            <a:ext cx="7772400" cy="1250156"/>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16F35C20-0323-4C89-B940-AF75E0084582}" type="datetimeFigureOut">
              <a:rPr lang="ru-RU" smtClean="0"/>
              <a:t>13.11.2023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B0AFDD2-D400-48C4-84F7-4BCF6EA994DA}"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333500"/>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333500"/>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16F35C20-0323-4C89-B940-AF75E0084582}" type="datetimeFigureOut">
              <a:rPr lang="ru-RU" smtClean="0"/>
              <a:t>13.11.2023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8B0AFDD2-D400-48C4-84F7-4BCF6EA994DA}"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279261"/>
            <a:ext cx="4040188"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1812396"/>
            <a:ext cx="4040188"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6" y="1279261"/>
            <a:ext cx="4041775"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6" y="1812396"/>
            <a:ext cx="4041775"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16F35C20-0323-4C89-B940-AF75E0084582}" type="datetimeFigureOut">
              <a:rPr lang="ru-RU" smtClean="0"/>
              <a:t>13.11.2023</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8B0AFDD2-D400-48C4-84F7-4BCF6EA994DA}"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16F35C20-0323-4C89-B940-AF75E0084582}" type="datetimeFigureOut">
              <a:rPr lang="ru-RU" smtClean="0"/>
              <a:t>13.11.2023</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8B0AFDD2-D400-48C4-84F7-4BCF6EA994DA}"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16F35C20-0323-4C89-B940-AF75E0084582}" type="datetimeFigureOut">
              <a:rPr lang="ru-RU" smtClean="0"/>
              <a:t>13.11.2023</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8B0AFDD2-D400-48C4-84F7-4BCF6EA994DA}"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1" y="227542"/>
            <a:ext cx="3008313" cy="968375"/>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27542"/>
            <a:ext cx="5111750" cy="487759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1" y="1195917"/>
            <a:ext cx="3008313" cy="390921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16F35C20-0323-4C89-B940-AF75E0084582}" type="datetimeFigureOut">
              <a:rPr lang="ru-RU" smtClean="0"/>
              <a:t>13.11.2023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8B0AFDD2-D400-48C4-84F7-4BCF6EA994DA}"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000500"/>
            <a:ext cx="5486400" cy="472282"/>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510646"/>
            <a:ext cx="5486400" cy="3429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ru-RU"/>
          </a:p>
        </p:txBody>
      </p:sp>
      <p:sp>
        <p:nvSpPr>
          <p:cNvPr id="4" name="Текст 3"/>
          <p:cNvSpPr>
            <a:spLocks noGrp="1"/>
          </p:cNvSpPr>
          <p:nvPr>
            <p:ph type="body" sz="half" idx="2"/>
          </p:nvPr>
        </p:nvSpPr>
        <p:spPr>
          <a:xfrm>
            <a:off x="1792288" y="4472782"/>
            <a:ext cx="5486400" cy="6707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16F35C20-0323-4C89-B940-AF75E0084582}" type="datetimeFigureOut">
              <a:rPr lang="ru-RU" smtClean="0"/>
              <a:t>13.11.2023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8B0AFDD2-D400-48C4-84F7-4BCF6EA994DA}"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28865"/>
            <a:ext cx="8229600" cy="9525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333500"/>
            <a:ext cx="8229600" cy="3771636"/>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5296959"/>
            <a:ext cx="2133600" cy="304271"/>
          </a:xfrm>
          <a:prstGeom prst="rect">
            <a:avLst/>
          </a:prstGeom>
        </p:spPr>
        <p:txBody>
          <a:bodyPr vert="horz" lIns="91440" tIns="45720" rIns="91440" bIns="45720" rtlCol="0" anchor="ctr"/>
          <a:lstStyle>
            <a:lvl1pPr algn="l">
              <a:defRPr sz="1200">
                <a:solidFill>
                  <a:schemeClr val="tx1">
                    <a:tint val="75000"/>
                  </a:schemeClr>
                </a:solidFill>
              </a:defRPr>
            </a:lvl1pPr>
          </a:lstStyle>
          <a:p>
            <a:fld id="{16F35C20-0323-4C89-B940-AF75E0084582}" type="datetimeFigureOut">
              <a:rPr lang="ru-RU" smtClean="0"/>
              <a:t>13.11.2023</a:t>
            </a:fld>
            <a:endParaRPr lang="ru-RU"/>
          </a:p>
        </p:txBody>
      </p:sp>
      <p:sp>
        <p:nvSpPr>
          <p:cNvPr id="5" name="Нижний колонтитул 4"/>
          <p:cNvSpPr>
            <a:spLocks noGrp="1"/>
          </p:cNvSpPr>
          <p:nvPr>
            <p:ph type="ftr" sz="quarter" idx="3"/>
          </p:nvPr>
        </p:nvSpPr>
        <p:spPr>
          <a:xfrm>
            <a:off x="3124200" y="5296959"/>
            <a:ext cx="2895600" cy="304271"/>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5296959"/>
            <a:ext cx="2133600" cy="304271"/>
          </a:xfrm>
          <a:prstGeom prst="rect">
            <a:avLst/>
          </a:prstGeom>
        </p:spPr>
        <p:txBody>
          <a:bodyPr vert="horz" lIns="91440" tIns="45720" rIns="91440" bIns="45720" rtlCol="0" anchor="ctr"/>
          <a:lstStyle>
            <a:lvl1pPr algn="r">
              <a:defRPr sz="1200">
                <a:solidFill>
                  <a:schemeClr val="tx1">
                    <a:tint val="75000"/>
                  </a:schemeClr>
                </a:solidFill>
              </a:defRPr>
            </a:lvl1pPr>
          </a:lstStyle>
          <a:p>
            <a:fld id="{8B0AFDD2-D400-48C4-84F7-4BCF6EA994DA}"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jfif"/></Relationships>
</file>

<file path=ppt/slides/_rels/slide1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hyperlink" Target="https://obrazovaka.ru/alpha/t/tolkien-dzhon-tolkien-john" TargetMode="External"/><Relationship Id="rId7" Type="http://schemas.openxmlformats.org/officeDocument/2006/relationships/hyperlink" Target="https://biographe.ru/znamenitosti/john-tolkien/" TargetMode="External"/><Relationship Id="rId2" Type="http://schemas.openxmlformats.org/officeDocument/2006/relationships/hyperlink" Target="https://ru.wikipedia.org/wiki/&#1058;&#1086;&#1083;&#1082;&#1080;&#1085;,_&#1044;&#1078;&#1086;&#1085;_&#1056;&#1086;&#1085;&#1072;&#1083;&#1100;&#1076;_&#1056;&#1091;&#1101;&#1083;" TargetMode="External"/><Relationship Id="rId1" Type="http://schemas.openxmlformats.org/officeDocument/2006/relationships/slideLayout" Target="../slideLayouts/slideLayout7.xml"/><Relationship Id="rId6" Type="http://schemas.openxmlformats.org/officeDocument/2006/relationships/hyperlink" Target="https://www.kp.ru/afisha/msk/obzory/knigi/knigi-tolkina/" TargetMode="External"/><Relationship Id="rId5" Type="http://schemas.openxmlformats.org/officeDocument/2006/relationships/hyperlink" Target="https://www.litres.ru/author/dzhon-tolkin/ob-avtore/" TargetMode="External"/><Relationship Id="rId4" Type="http://schemas.openxmlformats.org/officeDocument/2006/relationships/hyperlink" Target="https://24smi.org/celebrity/4741-dzhon-tolkin.html"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44073" y="1633364"/>
            <a:ext cx="3744416" cy="1225021"/>
          </a:xfrm>
        </p:spPr>
        <p:txBody>
          <a:bodyPr>
            <a:noAutofit/>
          </a:bodyPr>
          <a:lstStyle/>
          <a:p>
            <a:r>
              <a:rPr lang="ru-RU" sz="4000" dirty="0" err="1" smtClean="0">
                <a:latin typeface="Times New Roman" pitchFamily="18" charset="0"/>
                <a:cs typeface="Times New Roman" pitchFamily="18" charset="0"/>
              </a:rPr>
              <a:t>Толкин</a:t>
            </a:r>
            <a:r>
              <a:rPr lang="ru-RU" sz="4000" dirty="0" smtClean="0">
                <a:latin typeface="Times New Roman" pitchFamily="18" charset="0"/>
                <a:cs typeface="Times New Roman" pitchFamily="18" charset="0"/>
              </a:rPr>
              <a:t> Джон Рональд </a:t>
            </a:r>
            <a:r>
              <a:rPr lang="ru-RU" sz="4000" dirty="0" err="1" smtClean="0">
                <a:latin typeface="Times New Roman" pitchFamily="18" charset="0"/>
                <a:cs typeface="Times New Roman" pitchFamily="18" charset="0"/>
              </a:rPr>
              <a:t>Руэл</a:t>
            </a:r>
            <a:r>
              <a:rPr lang="ru-RU" sz="4000" dirty="0" smtClean="0">
                <a:latin typeface="Times New Roman" pitchFamily="18" charset="0"/>
                <a:cs typeface="Times New Roman" pitchFamily="18" charset="0"/>
              </a:rPr>
              <a:t> </a:t>
            </a:r>
            <a:br>
              <a:rPr lang="ru-RU" sz="4000" dirty="0" smtClean="0">
                <a:latin typeface="Times New Roman" pitchFamily="18" charset="0"/>
                <a:cs typeface="Times New Roman" pitchFamily="18" charset="0"/>
              </a:rPr>
            </a:br>
            <a:r>
              <a:rPr lang="ru-RU" sz="4000" dirty="0" smtClean="0">
                <a:latin typeface="Times New Roman" pitchFamily="18" charset="0"/>
                <a:cs typeface="Times New Roman" pitchFamily="18" charset="0"/>
              </a:rPr>
              <a:t>(1892-1973 г.)</a:t>
            </a:r>
            <a:endParaRPr lang="ru-RU" sz="4000" dirty="0">
              <a:latin typeface="Times New Roman" pitchFamily="18" charset="0"/>
              <a:cs typeface="Times New Roman" pitchFamily="18" charset="0"/>
            </a:endParaRPr>
          </a:p>
        </p:txBody>
      </p:sp>
      <p:sp>
        <p:nvSpPr>
          <p:cNvPr id="3" name="Подзаголовок 2"/>
          <p:cNvSpPr>
            <a:spLocks noGrp="1"/>
          </p:cNvSpPr>
          <p:nvPr>
            <p:ph type="subTitle" idx="1"/>
          </p:nvPr>
        </p:nvSpPr>
        <p:spPr>
          <a:xfrm>
            <a:off x="2987824" y="193204"/>
            <a:ext cx="4752528" cy="792088"/>
          </a:xfrm>
        </p:spPr>
        <p:txBody>
          <a:bodyPr>
            <a:normAutofit fontScale="77500" lnSpcReduction="20000"/>
          </a:bodyPr>
          <a:lstStyle/>
          <a:p>
            <a:r>
              <a:rPr lang="ru-RU" sz="2100" dirty="0" smtClean="0">
                <a:solidFill>
                  <a:schemeClr val="tx1"/>
                </a:solidFill>
                <a:latin typeface="Times New Roman" pitchFamily="18" charset="0"/>
                <a:cs typeface="Times New Roman" pitchFamily="18" charset="0"/>
              </a:rPr>
              <a:t>«Областное государственное бюджетное профессиональное образовательное учреждение «Северский промышленный колледж»</a:t>
            </a:r>
          </a:p>
          <a:p>
            <a:endParaRPr lang="ru-RU" dirty="0"/>
          </a:p>
        </p:txBody>
      </p:sp>
      <p:sp>
        <p:nvSpPr>
          <p:cNvPr id="4" name="TextBox 3"/>
          <p:cNvSpPr txBox="1"/>
          <p:nvPr/>
        </p:nvSpPr>
        <p:spPr>
          <a:xfrm>
            <a:off x="5923511" y="3845024"/>
            <a:ext cx="3096344" cy="1384995"/>
          </a:xfrm>
          <a:prstGeom prst="rect">
            <a:avLst/>
          </a:prstGeom>
          <a:noFill/>
        </p:spPr>
        <p:txBody>
          <a:bodyPr wrap="square" rtlCol="0">
            <a:spAutoFit/>
          </a:bodyPr>
          <a:lstStyle/>
          <a:p>
            <a:r>
              <a:rPr lang="ru-RU" sz="1400" dirty="0" smtClean="0">
                <a:latin typeface="Times New Roman" pitchFamily="18" charset="0"/>
                <a:cs typeface="Times New Roman" pitchFamily="18" charset="0"/>
              </a:rPr>
              <a:t>Выполнили</a:t>
            </a:r>
            <a:r>
              <a:rPr lang="ru-RU" sz="1400" dirty="0">
                <a:latin typeface="Times New Roman" pitchFamily="18" charset="0"/>
                <a:cs typeface="Times New Roman" pitchFamily="18" charset="0"/>
              </a:rPr>
              <a:t>: </a:t>
            </a:r>
            <a:r>
              <a:rPr lang="ru-RU" sz="1400" dirty="0">
                <a:latin typeface="Times New Roman" pitchFamily="18" charset="0"/>
                <a:cs typeface="Times New Roman" pitchFamily="18" charset="0"/>
              </a:rPr>
              <a:t>Студентка гр. Д 202п</a:t>
            </a:r>
          </a:p>
          <a:p>
            <a:r>
              <a:rPr lang="ru-RU" sz="1400" dirty="0">
                <a:latin typeface="Times New Roman" pitchFamily="18" charset="0"/>
                <a:cs typeface="Times New Roman" pitchFamily="18" charset="0"/>
              </a:rPr>
              <a:t>« Преподавание в начальных классах»</a:t>
            </a:r>
          </a:p>
          <a:p>
            <a:r>
              <a:rPr lang="ru-RU" sz="1400" dirty="0" err="1" smtClean="0">
                <a:latin typeface="Times New Roman" pitchFamily="18" charset="0"/>
                <a:cs typeface="Times New Roman" pitchFamily="18" charset="0"/>
              </a:rPr>
              <a:t>Сбоева</a:t>
            </a:r>
            <a:r>
              <a:rPr lang="ru-RU" sz="1400" dirty="0" smtClean="0">
                <a:latin typeface="Times New Roman" pitchFamily="18" charset="0"/>
                <a:cs typeface="Times New Roman" pitchFamily="18" charset="0"/>
              </a:rPr>
              <a:t> Эллада</a:t>
            </a:r>
          </a:p>
          <a:p>
            <a:r>
              <a:rPr lang="ru-RU" sz="1400" dirty="0">
                <a:latin typeface="Times New Roman" pitchFamily="18" charset="0"/>
                <a:cs typeface="Times New Roman" pitchFamily="18" charset="0"/>
              </a:rPr>
              <a:t>студентка гр. ДН 182 </a:t>
            </a:r>
          </a:p>
          <a:p>
            <a:r>
              <a:rPr lang="ru-RU" sz="1400" dirty="0">
                <a:latin typeface="Times New Roman" pitchFamily="18" charset="0"/>
                <a:cs typeface="Times New Roman" pitchFamily="18" charset="0"/>
              </a:rPr>
              <a:t>«Портной»</a:t>
            </a:r>
          </a:p>
          <a:p>
            <a:r>
              <a:rPr lang="ru-RU" sz="1400" dirty="0" err="1" smtClean="0">
                <a:latin typeface="Times New Roman" pitchFamily="18" charset="0"/>
                <a:cs typeface="Times New Roman" pitchFamily="18" charset="0"/>
              </a:rPr>
              <a:t>Микулицкая</a:t>
            </a:r>
            <a:r>
              <a:rPr lang="ru-RU" sz="1400" dirty="0" smtClean="0">
                <a:latin typeface="Times New Roman" pitchFamily="18" charset="0"/>
                <a:cs typeface="Times New Roman" pitchFamily="18" charset="0"/>
              </a:rPr>
              <a:t>  </a:t>
            </a:r>
            <a:r>
              <a:rPr lang="ru-RU" sz="1400" dirty="0" smtClean="0">
                <a:latin typeface="Times New Roman" pitchFamily="18" charset="0"/>
                <a:cs typeface="Times New Roman" pitchFamily="18" charset="0"/>
              </a:rPr>
              <a:t>Виктория </a:t>
            </a:r>
          </a:p>
        </p:txBody>
      </p:sp>
      <p:sp>
        <p:nvSpPr>
          <p:cNvPr id="5" name="TextBox 4"/>
          <p:cNvSpPr txBox="1"/>
          <p:nvPr/>
        </p:nvSpPr>
        <p:spPr>
          <a:xfrm>
            <a:off x="3923928" y="5346422"/>
            <a:ext cx="1440160" cy="369332"/>
          </a:xfrm>
          <a:prstGeom prst="rect">
            <a:avLst/>
          </a:prstGeom>
          <a:noFill/>
        </p:spPr>
        <p:txBody>
          <a:bodyPr wrap="square" rtlCol="0">
            <a:spAutoFit/>
          </a:bodyPr>
          <a:lstStyle/>
          <a:p>
            <a:pPr algn="ctr"/>
            <a:r>
              <a:rPr lang="ru-RU" dirty="0" err="1">
                <a:latin typeface="Times New Roman" pitchFamily="18" charset="0"/>
                <a:cs typeface="Times New Roman" pitchFamily="18" charset="0"/>
              </a:rPr>
              <a:t>г</a:t>
            </a:r>
            <a:r>
              <a:rPr lang="ru-RU" dirty="0" err="1" smtClean="0">
                <a:latin typeface="Times New Roman" pitchFamily="18" charset="0"/>
                <a:cs typeface="Times New Roman" pitchFamily="18" charset="0"/>
              </a:rPr>
              <a:t>.Северск</a:t>
            </a:r>
            <a:endParaRPr lang="ru-RU" dirty="0">
              <a:latin typeface="Times New Roman" pitchFamily="18" charset="0"/>
              <a:cs typeface="Times New Roman" pitchFamily="18" charset="0"/>
            </a:endParaRPr>
          </a:p>
        </p:txBody>
      </p:sp>
      <p:pic>
        <p:nvPicPr>
          <p:cNvPr id="6" name="Рисунок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99992" y="787646"/>
            <a:ext cx="2847038" cy="3198809"/>
          </a:xfrm>
          <a:prstGeom prst="rect">
            <a:avLst/>
          </a:prstGeom>
          <a:ln>
            <a:noFill/>
          </a:ln>
          <a:effectLst>
            <a:softEdge rad="112500"/>
          </a:effectLst>
        </p:spPr>
      </p:pic>
      <p:pic>
        <p:nvPicPr>
          <p:cNvPr id="7" name="Рисунок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30" y="29851"/>
            <a:ext cx="1087040" cy="1087040"/>
          </a:xfrm>
          <a:prstGeom prst="rect">
            <a:avLst/>
          </a:prstGeom>
        </p:spPr>
      </p:pic>
      <p:pic>
        <p:nvPicPr>
          <p:cNvPr id="8" name="Рисунок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47664" y="116632"/>
            <a:ext cx="1572208" cy="912289"/>
          </a:xfrm>
          <a:prstGeom prst="rect">
            <a:avLst/>
          </a:prstGeom>
        </p:spPr>
      </p:pic>
      <p:pic>
        <p:nvPicPr>
          <p:cNvPr id="9" name="Рисунок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750765" y="53887"/>
            <a:ext cx="1141715" cy="818807"/>
          </a:xfrm>
          <a:prstGeom prst="rect">
            <a:avLst/>
          </a:prstGeom>
        </p:spPr>
      </p:pic>
    </p:spTree>
    <p:extLst>
      <p:ext uri="{BB962C8B-B14F-4D97-AF65-F5344CB8AC3E}">
        <p14:creationId xmlns:p14="http://schemas.microsoft.com/office/powerpoint/2010/main" val="1538345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500"/>
                                        <p:tgtEl>
                                          <p:spTgt spid="3">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childTnLst>
                                </p:cTn>
                              </p:par>
                              <p:par>
                                <p:cTn id="17" presetID="10" presetClass="entr" presetSubtype="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par>
                                <p:cTn id="20" presetID="10" presetClass="entr" presetSubtype="0" fill="hold"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par>
                                <p:cTn id="23" presetID="10" presetClass="entr" presetSubtype="0" fill="hold" nodeType="with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500"/>
                                        <p:tgtEl>
                                          <p:spTgt spid="8"/>
                                        </p:tgtEl>
                                      </p:cBhvr>
                                    </p:animEffect>
                                  </p:childTnLst>
                                </p:cTn>
                              </p:par>
                              <p:par>
                                <p:cTn id="26" presetID="10" presetClass="entr" presetSubtype="0" fill="hold" nodeType="with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995936" y="795406"/>
            <a:ext cx="4824536" cy="4047262"/>
          </a:xfrm>
          <a:prstGeom prst="rect">
            <a:avLst/>
          </a:prstGeom>
          <a:noFill/>
        </p:spPr>
        <p:txBody>
          <a:bodyPr wrap="square" rtlCol="0">
            <a:spAutoFit/>
          </a:bodyPr>
          <a:lstStyle/>
          <a:p>
            <a:r>
              <a:rPr lang="ru-RU" sz="1700" dirty="0" smtClean="0"/>
              <a:t>	</a:t>
            </a:r>
            <a:r>
              <a:rPr lang="ru-RU" sz="1600" dirty="0"/>
              <a:t>На протяжении многих лет, во время работы в научных публикациях, </a:t>
            </a:r>
            <a:r>
              <a:rPr lang="ru-RU" sz="1600" dirty="0" err="1"/>
              <a:t>Толкин</a:t>
            </a:r>
            <a:r>
              <a:rPr lang="ru-RU" sz="1600" dirty="0"/>
              <a:t> создал произведение, которое считается его шедевром – серию книг «Властелин Колец», частично вдохновленный </a:t>
            </a:r>
            <a:r>
              <a:rPr lang="ru-RU" sz="1600" dirty="0" err="1"/>
              <a:t>древнеевропейскими</a:t>
            </a:r>
            <a:r>
              <a:rPr lang="ru-RU" sz="1600" dirty="0"/>
              <a:t> мифами, но со своим собственным набором карт, знаний и </a:t>
            </a:r>
            <a:r>
              <a:rPr lang="ru-RU" sz="1600" dirty="0" smtClean="0"/>
              <a:t>языков.</a:t>
            </a:r>
          </a:p>
          <a:p>
            <a:r>
              <a:rPr lang="ru-RU" sz="1600" dirty="0" smtClean="0"/>
              <a:t>	</a:t>
            </a:r>
            <a:r>
              <a:rPr lang="ru-RU" sz="1600" dirty="0" err="1" smtClean="0"/>
              <a:t>Толкин</a:t>
            </a:r>
            <a:r>
              <a:rPr lang="ru-RU" sz="1600" dirty="0" smtClean="0"/>
              <a:t> </a:t>
            </a:r>
            <a:r>
              <a:rPr lang="ru-RU" sz="1600" dirty="0"/>
              <a:t>выпустил первую часть книги «Братство кольца» в 1954 году; «Две Башни» и «Возвращение Короля» в 1955 году, на этом закончив трилогию. Книги стали для читателей богатой литературной находкой, населенной эльфами, гоблинами, говорящими деревьями и другими всевозможными фантастическими существами, включая таких персонажей, как волшебник </a:t>
            </a:r>
            <a:r>
              <a:rPr lang="ru-RU" sz="1600" dirty="0" err="1"/>
              <a:t>Гэндальф</a:t>
            </a:r>
            <a:r>
              <a:rPr lang="ru-RU" sz="1600" dirty="0"/>
              <a:t> и гном </a:t>
            </a:r>
            <a:r>
              <a:rPr lang="ru-RU" sz="1600" dirty="0" err="1" smtClean="0"/>
              <a:t>Гимли</a:t>
            </a:r>
            <a:r>
              <a:rPr lang="ru-RU" sz="1600" dirty="0" smtClean="0"/>
              <a:t>.</a:t>
            </a:r>
          </a:p>
        </p:txBody>
      </p:sp>
      <p:sp>
        <p:nvSpPr>
          <p:cNvPr id="9" name="Прямоугольник 8"/>
          <p:cNvSpPr/>
          <p:nvPr/>
        </p:nvSpPr>
        <p:spPr>
          <a:xfrm>
            <a:off x="3995936" y="426074"/>
            <a:ext cx="2969724" cy="369332"/>
          </a:xfrm>
          <a:prstGeom prst="rect">
            <a:avLst/>
          </a:prstGeom>
        </p:spPr>
        <p:txBody>
          <a:bodyPr wrap="none">
            <a:spAutoFit/>
          </a:bodyPr>
          <a:lstStyle/>
          <a:p>
            <a:pPr algn="ctr"/>
            <a:r>
              <a:rPr lang="ru-RU" dirty="0">
                <a:latin typeface="Times New Roman" pitchFamily="18" charset="0"/>
                <a:cs typeface="Times New Roman" pitchFamily="18" charset="0"/>
              </a:rPr>
              <a:t>Придуманный мир </a:t>
            </a:r>
            <a:r>
              <a:rPr lang="ru-RU" dirty="0" err="1" smtClean="0">
                <a:latin typeface="Times New Roman" pitchFamily="18" charset="0"/>
                <a:cs typeface="Times New Roman" pitchFamily="18" charset="0"/>
              </a:rPr>
              <a:t>Толкина</a:t>
            </a:r>
            <a:r>
              <a:rPr lang="ru-RU" dirty="0" smtClean="0">
                <a:latin typeface="Times New Roman" pitchFamily="18" charset="0"/>
                <a:cs typeface="Times New Roman" pitchFamily="18" charset="0"/>
              </a:rPr>
              <a:t>:</a:t>
            </a:r>
            <a:endParaRPr lang="ru-RU" dirty="0">
              <a:latin typeface="Times New Roman" pitchFamily="18" charset="0"/>
              <a:cs typeface="Times New Roman" pitchFamily="18" charset="0"/>
            </a:endParaRPr>
          </a:p>
        </p:txBody>
      </p:sp>
      <p:pic>
        <p:nvPicPr>
          <p:cNvPr id="7" name="Рисунок 6"/>
          <p:cNvPicPr>
            <a:picLocks noChangeAspect="1"/>
          </p:cNvPicPr>
          <p:nvPr/>
        </p:nvPicPr>
        <p:blipFill rotWithShape="1">
          <a:blip r:embed="rId2" cstate="print">
            <a:extLst>
              <a:ext uri="{28A0092B-C50C-407E-A947-70E740481C1C}">
                <a14:useLocalDpi xmlns:a14="http://schemas.microsoft.com/office/drawing/2010/main" val="0"/>
              </a:ext>
            </a:extLst>
          </a:blip>
          <a:srcRect l="5804" t="1666"/>
          <a:stretch/>
        </p:blipFill>
        <p:spPr>
          <a:xfrm>
            <a:off x="395536" y="870614"/>
            <a:ext cx="3429613" cy="4464496"/>
          </a:xfrm>
          <a:prstGeom prst="rect">
            <a:avLst/>
          </a:prstGeom>
        </p:spPr>
      </p:pic>
    </p:spTree>
    <p:extLst>
      <p:ext uri="{BB962C8B-B14F-4D97-AF65-F5344CB8AC3E}">
        <p14:creationId xmlns:p14="http://schemas.microsoft.com/office/powerpoint/2010/main" val="5433054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395536" y="553249"/>
            <a:ext cx="8208912" cy="2308324"/>
          </a:xfrm>
          <a:prstGeom prst="rect">
            <a:avLst/>
          </a:prstGeom>
        </p:spPr>
        <p:txBody>
          <a:bodyPr wrap="square">
            <a:spAutoFit/>
          </a:bodyPr>
          <a:lstStyle/>
          <a:p>
            <a:r>
              <a:rPr lang="ru-RU" dirty="0" smtClean="0">
                <a:latin typeface="Times New Roman" pitchFamily="18" charset="0"/>
                <a:cs typeface="Times New Roman" pitchFamily="18" charset="0"/>
              </a:rPr>
              <a:t>	В </a:t>
            </a:r>
            <a:r>
              <a:rPr lang="ru-RU" dirty="0">
                <a:latin typeface="Times New Roman" pitchFamily="18" charset="0"/>
                <a:cs typeface="Times New Roman" pitchFamily="18" charset="0"/>
              </a:rPr>
              <a:t>последующие годы «Властелин колец» был переведен более чем на сорок языков, в некоторых случаях автор лично проверял качество перевода. Роман был неоднократно экранизирован. Наиболее известная кинотрилогия «Властелин колец» была снята режиссером Питером Джексоном и вышла на экран в 2001, 2002 и 2003 годах. Она получила множество премий, собрав в прокате почти 3 миллиарда долларов</a:t>
            </a:r>
            <a:r>
              <a:rPr lang="ru-RU" dirty="0" smtClean="0">
                <a:latin typeface="Times New Roman" pitchFamily="18" charset="0"/>
                <a:cs typeface="Times New Roman" pitchFamily="18" charset="0"/>
              </a:rPr>
              <a:t>.</a:t>
            </a:r>
          </a:p>
          <a:p>
            <a:r>
              <a:rPr lang="ru-RU" dirty="0" smtClean="0">
                <a:latin typeface="Times New Roman" pitchFamily="18" charset="0"/>
                <a:cs typeface="Times New Roman" pitchFamily="18" charset="0"/>
              </a:rPr>
              <a:t>	После </a:t>
            </a:r>
            <a:r>
              <a:rPr lang="ru-RU" dirty="0">
                <a:latin typeface="Times New Roman" pitchFamily="18" charset="0"/>
                <a:cs typeface="Times New Roman" pitchFamily="18" charset="0"/>
              </a:rPr>
              <a:t>знаменитой серии Джон </a:t>
            </a:r>
            <a:r>
              <a:rPr lang="ru-RU" dirty="0" err="1">
                <a:latin typeface="Times New Roman" pitchFamily="18" charset="0"/>
                <a:cs typeface="Times New Roman" pitchFamily="18" charset="0"/>
              </a:rPr>
              <a:t>Толкин</a:t>
            </a:r>
            <a:r>
              <a:rPr lang="ru-RU" dirty="0">
                <a:latin typeface="Times New Roman" pitchFamily="18" charset="0"/>
                <a:cs typeface="Times New Roman" pitchFamily="18" charset="0"/>
              </a:rPr>
              <a:t> продолжал литературную работу, но издания уже не имели такой популярности.</a:t>
            </a:r>
          </a:p>
        </p:txBody>
      </p:sp>
      <p:pic>
        <p:nvPicPr>
          <p:cNvPr id="2" name="Рисунок 1"/>
          <p:cNvPicPr>
            <a:picLocks noChangeAspect="1"/>
          </p:cNvPicPr>
          <p:nvPr/>
        </p:nvPicPr>
        <p:blipFill rotWithShape="1">
          <a:blip r:embed="rId2">
            <a:extLst>
              <a:ext uri="{28A0092B-C50C-407E-A947-70E740481C1C}">
                <a14:useLocalDpi xmlns:a14="http://schemas.microsoft.com/office/drawing/2010/main" val="0"/>
              </a:ext>
            </a:extLst>
          </a:blip>
          <a:srcRect l="3681" t="3564" r="2990" b="6488"/>
          <a:stretch/>
        </p:blipFill>
        <p:spPr>
          <a:xfrm>
            <a:off x="2314575" y="2990851"/>
            <a:ext cx="4838700" cy="2266950"/>
          </a:xfrm>
          <a:prstGeom prst="rect">
            <a:avLst/>
          </a:prstGeom>
        </p:spPr>
      </p:pic>
    </p:spTree>
    <p:extLst>
      <p:ext uri="{BB962C8B-B14F-4D97-AF65-F5344CB8AC3E}">
        <p14:creationId xmlns:p14="http://schemas.microsoft.com/office/powerpoint/2010/main" val="2514286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03648" y="553244"/>
            <a:ext cx="6055960" cy="3266136"/>
          </a:xfrm>
          <a:prstGeom prst="rect">
            <a:avLst/>
          </a:prstGeom>
        </p:spPr>
      </p:pic>
      <p:sp>
        <p:nvSpPr>
          <p:cNvPr id="3" name="Прямоугольник 2"/>
          <p:cNvSpPr/>
          <p:nvPr/>
        </p:nvSpPr>
        <p:spPr>
          <a:xfrm>
            <a:off x="1043608" y="3819380"/>
            <a:ext cx="7704856" cy="1477328"/>
          </a:xfrm>
          <a:prstGeom prst="rect">
            <a:avLst/>
          </a:prstGeom>
        </p:spPr>
        <p:txBody>
          <a:bodyPr wrap="square">
            <a:spAutoFit/>
          </a:bodyPr>
          <a:lstStyle/>
          <a:p>
            <a:r>
              <a:rPr lang="ru-RU" dirty="0" smtClean="0">
                <a:latin typeface="Times New Roman" pitchFamily="18" charset="0"/>
                <a:cs typeface="Times New Roman" pitchFamily="18" charset="0"/>
              </a:rPr>
              <a:t>	В </a:t>
            </a:r>
            <a:r>
              <a:rPr lang="ru-RU" dirty="0">
                <a:latin typeface="Times New Roman" pitchFamily="18" charset="0"/>
                <a:cs typeface="Times New Roman" pitchFamily="18" charset="0"/>
              </a:rPr>
              <a:t>1971 году жена </a:t>
            </a:r>
            <a:r>
              <a:rPr lang="ru-RU" dirty="0" err="1">
                <a:latin typeface="Times New Roman" pitchFamily="18" charset="0"/>
                <a:cs typeface="Times New Roman" pitchFamily="18" charset="0"/>
              </a:rPr>
              <a:t>Толкина</a:t>
            </a:r>
            <a:r>
              <a:rPr lang="ru-RU" dirty="0">
                <a:latin typeface="Times New Roman" pitchFamily="18" charset="0"/>
                <a:cs typeface="Times New Roman" pitchFamily="18" charset="0"/>
              </a:rPr>
              <a:t> Эдит умерла от холецистита, а Джон пережил ее на год и восемь месяцев. </a:t>
            </a:r>
            <a:endParaRPr lang="ru-RU" dirty="0" smtClean="0">
              <a:latin typeface="Times New Roman" pitchFamily="18" charset="0"/>
              <a:cs typeface="Times New Roman" pitchFamily="18" charset="0"/>
            </a:endParaRPr>
          </a:p>
          <a:p>
            <a:r>
              <a:rPr lang="ru-RU" dirty="0" smtClean="0">
                <a:latin typeface="Times New Roman" pitchFamily="18" charset="0"/>
                <a:cs typeface="Times New Roman" pitchFamily="18" charset="0"/>
              </a:rPr>
              <a:t>	Знаменитый </a:t>
            </a:r>
            <a:r>
              <a:rPr lang="ru-RU" dirty="0">
                <a:latin typeface="Times New Roman" pitchFamily="18" charset="0"/>
                <a:cs typeface="Times New Roman" pitchFamily="18" charset="0"/>
              </a:rPr>
              <a:t>писатель скончался 2 сентября 1973 года от острой язвы желудка и плеврита. Супруги похоронены вместе на </a:t>
            </a:r>
            <a:r>
              <a:rPr lang="ru-RU" dirty="0" err="1">
                <a:latin typeface="Times New Roman" pitchFamily="18" charset="0"/>
                <a:cs typeface="Times New Roman" pitchFamily="18" charset="0"/>
              </a:rPr>
              <a:t>Вулверкотском</a:t>
            </a:r>
            <a:r>
              <a:rPr lang="ru-RU" dirty="0">
                <a:latin typeface="Times New Roman" pitchFamily="18" charset="0"/>
                <a:cs typeface="Times New Roman" pitchFamily="18" charset="0"/>
              </a:rPr>
              <a:t> кладбище.</a:t>
            </a:r>
          </a:p>
        </p:txBody>
      </p:sp>
    </p:spTree>
    <p:extLst>
      <p:ext uri="{BB962C8B-B14F-4D97-AF65-F5344CB8AC3E}">
        <p14:creationId xmlns:p14="http://schemas.microsoft.com/office/powerpoint/2010/main" val="2186761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5616" y="3015445"/>
            <a:ext cx="6810192" cy="2664296"/>
          </a:xfrm>
          <a:prstGeom prst="rect">
            <a:avLst/>
          </a:prstGeom>
        </p:spPr>
      </p:pic>
      <p:sp>
        <p:nvSpPr>
          <p:cNvPr id="4" name="Прямоугольник 3"/>
          <p:cNvSpPr/>
          <p:nvPr/>
        </p:nvSpPr>
        <p:spPr>
          <a:xfrm>
            <a:off x="388291" y="465510"/>
            <a:ext cx="8432179" cy="2308324"/>
          </a:xfrm>
          <a:prstGeom prst="rect">
            <a:avLst/>
          </a:prstGeom>
        </p:spPr>
        <p:txBody>
          <a:bodyPr wrap="square">
            <a:spAutoFit/>
          </a:bodyPr>
          <a:lstStyle/>
          <a:p>
            <a:pPr algn="ctr"/>
            <a:endParaRPr lang="ru-RU" b="1" i="1" dirty="0" smtClean="0">
              <a:latin typeface="Times New Roman" pitchFamily="18" charset="0"/>
              <a:cs typeface="Times New Roman" pitchFamily="18" charset="0"/>
            </a:endParaRPr>
          </a:p>
          <a:p>
            <a:pPr>
              <a:buFont typeface="Wingdings" panose="05000000000000000000" pitchFamily="2" charset="2"/>
              <a:buChar char="Ø"/>
            </a:pPr>
            <a:r>
              <a:rPr lang="ru-RU" dirty="0" smtClean="0">
                <a:latin typeface="Bahnschrift Light Condensed" panose="020B0502040204020203" pitchFamily="34" charset="0"/>
              </a:rPr>
              <a:t>  </a:t>
            </a:r>
            <a:r>
              <a:rPr lang="ru-RU" dirty="0" smtClean="0">
                <a:latin typeface="Times New Roman" pitchFamily="18" charset="0"/>
                <a:cs typeface="Times New Roman" pitchFamily="18" charset="0"/>
              </a:rPr>
              <a:t>Вы </a:t>
            </a:r>
            <a:r>
              <a:rPr lang="ru-RU" dirty="0">
                <a:latin typeface="Times New Roman" pitchFamily="18" charset="0"/>
                <a:cs typeface="Times New Roman" pitchFamily="18" charset="0"/>
              </a:rPr>
              <a:t>действительно хотите знать как я создавал </a:t>
            </a:r>
            <a:r>
              <a:rPr lang="ru-RU" dirty="0" err="1">
                <a:latin typeface="Times New Roman" pitchFamily="18" charset="0"/>
                <a:cs typeface="Times New Roman" pitchFamily="18" charset="0"/>
              </a:rPr>
              <a:t>Средиземье</a:t>
            </a:r>
            <a:r>
              <a:rPr lang="ru-RU" dirty="0">
                <a:latin typeface="Times New Roman" pitchFamily="18" charset="0"/>
                <a:cs typeface="Times New Roman" pitchFamily="18" charset="0"/>
              </a:rPr>
              <a:t>? – это моё удивление и восторг нашей планетой такой, какой он есть, особенно её живой природой”.</a:t>
            </a:r>
          </a:p>
          <a:p>
            <a:pPr>
              <a:buFont typeface="Wingdings" panose="05000000000000000000" pitchFamily="2" charset="2"/>
              <a:buChar char="Ø"/>
            </a:pPr>
            <a:r>
              <a:rPr lang="ru-RU" dirty="0" smtClean="0">
                <a:latin typeface="Times New Roman" pitchFamily="18" charset="0"/>
                <a:cs typeface="Times New Roman" pitchFamily="18" charset="0"/>
              </a:rPr>
              <a:t>  “</a:t>
            </a:r>
            <a:r>
              <a:rPr lang="ru-RU" dirty="0">
                <a:latin typeface="Times New Roman" pitchFamily="18" charset="0"/>
                <a:cs typeface="Times New Roman" pitchFamily="18" charset="0"/>
              </a:rPr>
              <a:t>Дети – это не категория. Они такие же люди, но на разных стадиях зрелости. У всех них есть интеллигентность человека, которая даже на самом его низком уровне является замечательной вещью, и весь мир открыт перед ними”.</a:t>
            </a:r>
          </a:p>
          <a:p>
            <a:pPr>
              <a:buFont typeface="Wingdings" panose="05000000000000000000" pitchFamily="2" charset="2"/>
              <a:buChar char="Ø"/>
            </a:pPr>
            <a:r>
              <a:rPr lang="ru-RU" dirty="0" smtClean="0">
                <a:latin typeface="Times New Roman" pitchFamily="18" charset="0"/>
                <a:cs typeface="Times New Roman" pitchFamily="18" charset="0"/>
              </a:rPr>
              <a:t> “</a:t>
            </a:r>
            <a:r>
              <a:rPr lang="ru-RU" dirty="0" err="1">
                <a:latin typeface="Times New Roman" pitchFamily="18" charset="0"/>
                <a:cs typeface="Times New Roman" pitchFamily="18" charset="0"/>
              </a:rPr>
              <a:t>Хоббиты</a:t>
            </a:r>
            <a:r>
              <a:rPr lang="ru-RU" dirty="0">
                <a:latin typeface="Times New Roman" pitchFamily="18" charset="0"/>
                <a:cs typeface="Times New Roman" pitchFamily="18" charset="0"/>
              </a:rPr>
              <a:t> – это те, кем я хотел бы быть, но никогда не был. Они не умеют воевать и всегда собираются вместе, чтоб прийти к договоренности”.</a:t>
            </a:r>
          </a:p>
        </p:txBody>
      </p:sp>
      <p:sp>
        <p:nvSpPr>
          <p:cNvPr id="3" name="Прямоугольник 2"/>
          <p:cNvSpPr/>
          <p:nvPr/>
        </p:nvSpPr>
        <p:spPr>
          <a:xfrm>
            <a:off x="2915816" y="0"/>
            <a:ext cx="3012363" cy="923330"/>
          </a:xfrm>
          <a:prstGeom prst="rect">
            <a:avLst/>
          </a:prstGeom>
          <a:noFill/>
        </p:spPr>
        <p:txBody>
          <a:bodyPr wrap="none" lIns="91440" tIns="45720" rIns="91440" bIns="45720">
            <a:spAutoFit/>
          </a:bodyPr>
          <a:lstStyle/>
          <a:p>
            <a:pPr algn="ctr"/>
            <a:r>
              <a:rPr lang="ru-RU" sz="5400" b="1" i="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Цитаты</a:t>
            </a:r>
            <a:endParaRPr lang="ru-RU" sz="5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128909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95536" y="985292"/>
            <a:ext cx="8229600" cy="3771636"/>
          </a:xfrm>
        </p:spPr>
        <p:txBody>
          <a:bodyPr>
            <a:noAutofit/>
          </a:bodyPr>
          <a:lstStyle/>
          <a:p>
            <a:pPr marL="0" indent="0">
              <a:spcBef>
                <a:spcPts val="70"/>
              </a:spcBef>
              <a:buNone/>
            </a:pPr>
            <a:r>
              <a:rPr lang="ru-RU" sz="1300" b="1" dirty="0">
                <a:latin typeface="Times New Roman" pitchFamily="18" charset="0"/>
                <a:cs typeface="Times New Roman" pitchFamily="18" charset="0"/>
              </a:rPr>
              <a:t>1.«Властелин Колец» (1954-1955): трилогия «Братство Кольца», «Две крепости», «Возвращение короля»</a:t>
            </a:r>
          </a:p>
          <a:p>
            <a:pPr marL="0" indent="0">
              <a:spcBef>
                <a:spcPts val="70"/>
              </a:spcBef>
              <a:buNone/>
            </a:pPr>
            <a:r>
              <a:rPr lang="ru-RU" sz="1300" b="1" dirty="0">
                <a:latin typeface="Times New Roman" pitchFamily="18" charset="0"/>
                <a:cs typeface="Times New Roman" pitchFamily="18" charset="0"/>
              </a:rPr>
              <a:t>2.«Хоббит или Туда и обратно» (1937): повесть, </a:t>
            </a:r>
            <a:r>
              <a:rPr lang="ru-RU" sz="1300" b="1" dirty="0" err="1">
                <a:latin typeface="Times New Roman" pitchFamily="18" charset="0"/>
                <a:cs typeface="Times New Roman" pitchFamily="18" charset="0"/>
              </a:rPr>
              <a:t>приквел</a:t>
            </a:r>
            <a:r>
              <a:rPr lang="ru-RU" sz="1300" b="1" dirty="0">
                <a:latin typeface="Times New Roman" pitchFamily="18" charset="0"/>
                <a:cs typeface="Times New Roman" pitchFamily="18" charset="0"/>
              </a:rPr>
              <a:t> «Властелина Колец»</a:t>
            </a:r>
          </a:p>
          <a:p>
            <a:pPr marL="0" indent="0">
              <a:spcBef>
                <a:spcPts val="70"/>
              </a:spcBef>
              <a:buNone/>
            </a:pPr>
            <a:r>
              <a:rPr lang="ru-RU" sz="1300" b="1" dirty="0">
                <a:latin typeface="Times New Roman" pitchFamily="18" charset="0"/>
                <a:cs typeface="Times New Roman" pitchFamily="18" charset="0"/>
              </a:rPr>
              <a:t>3.«Сильмариллион» (1977): сборник легенд и мифов </a:t>
            </a:r>
            <a:r>
              <a:rPr lang="ru-RU" sz="1300" b="1" dirty="0" err="1">
                <a:latin typeface="Times New Roman" pitchFamily="18" charset="0"/>
                <a:cs typeface="Times New Roman" pitchFamily="18" charset="0"/>
              </a:rPr>
              <a:t>Средиземья</a:t>
            </a:r>
            <a:endParaRPr lang="ru-RU" sz="1300" b="1" dirty="0">
              <a:latin typeface="Times New Roman" pitchFamily="18" charset="0"/>
              <a:cs typeface="Times New Roman" pitchFamily="18" charset="0"/>
            </a:endParaRPr>
          </a:p>
          <a:p>
            <a:pPr marL="0" indent="0">
              <a:spcBef>
                <a:spcPts val="70"/>
              </a:spcBef>
              <a:buNone/>
            </a:pPr>
            <a:r>
              <a:rPr lang="ru-RU" sz="1300" b="1" dirty="0">
                <a:latin typeface="Times New Roman" pitchFamily="18" charset="0"/>
                <a:cs typeface="Times New Roman" pitchFamily="18" charset="0"/>
              </a:rPr>
              <a:t>4.«Письма Рождественского Деда» (1976): сборник сказок</a:t>
            </a:r>
          </a:p>
          <a:p>
            <a:pPr marL="0" indent="0">
              <a:spcBef>
                <a:spcPts val="70"/>
              </a:spcBef>
              <a:buNone/>
            </a:pPr>
            <a:r>
              <a:rPr lang="ru-RU" sz="1300" b="1" dirty="0">
                <a:latin typeface="Times New Roman" pitchFamily="18" charset="0"/>
                <a:cs typeface="Times New Roman" pitchFamily="18" charset="0"/>
              </a:rPr>
              <a:t>5.«Лист кисти </a:t>
            </a:r>
            <a:r>
              <a:rPr lang="ru-RU" sz="1300" b="1" dirty="0" err="1">
                <a:latin typeface="Times New Roman" pitchFamily="18" charset="0"/>
                <a:cs typeface="Times New Roman" pitchFamily="18" charset="0"/>
              </a:rPr>
              <a:t>Ниггля</a:t>
            </a:r>
            <a:r>
              <a:rPr lang="ru-RU" sz="1300" b="1" dirty="0">
                <a:latin typeface="Times New Roman" pitchFamily="18" charset="0"/>
                <a:cs typeface="Times New Roman" pitchFamily="18" charset="0"/>
              </a:rPr>
              <a:t>» (1945): рассказ</a:t>
            </a:r>
          </a:p>
          <a:p>
            <a:pPr marL="0" indent="0">
              <a:spcBef>
                <a:spcPts val="70"/>
              </a:spcBef>
              <a:buNone/>
            </a:pPr>
            <a:r>
              <a:rPr lang="ru-RU" sz="1300" b="1" dirty="0">
                <a:latin typeface="Times New Roman" pitchFamily="18" charset="0"/>
                <a:cs typeface="Times New Roman" pitchFamily="18" charset="0"/>
              </a:rPr>
              <a:t>6.«Роверандом» (1998): сказочная повесть</a:t>
            </a:r>
          </a:p>
          <a:p>
            <a:pPr marL="0" indent="0">
              <a:spcBef>
                <a:spcPts val="70"/>
              </a:spcBef>
              <a:buNone/>
            </a:pPr>
            <a:r>
              <a:rPr lang="ru-RU" sz="1300" b="1" dirty="0">
                <a:latin typeface="Times New Roman" pitchFamily="18" charset="0"/>
                <a:cs typeface="Times New Roman" pitchFamily="18" charset="0"/>
              </a:rPr>
              <a:t>7.«Фермер </a:t>
            </a:r>
            <a:r>
              <a:rPr lang="ru-RU" sz="1300" b="1" dirty="0" err="1">
                <a:latin typeface="Times New Roman" pitchFamily="18" charset="0"/>
                <a:cs typeface="Times New Roman" pitchFamily="18" charset="0"/>
              </a:rPr>
              <a:t>Джайлс</a:t>
            </a:r>
            <a:r>
              <a:rPr lang="ru-RU" sz="1300" b="1" dirty="0">
                <a:latin typeface="Times New Roman" pitchFamily="18" charset="0"/>
                <a:cs typeface="Times New Roman" pitchFamily="18" charset="0"/>
              </a:rPr>
              <a:t> из </a:t>
            </a:r>
            <a:r>
              <a:rPr lang="ru-RU" sz="1300" b="1" dirty="0" err="1">
                <a:latin typeface="Times New Roman" pitchFamily="18" charset="0"/>
                <a:cs typeface="Times New Roman" pitchFamily="18" charset="0"/>
              </a:rPr>
              <a:t>Хэма</a:t>
            </a:r>
            <a:r>
              <a:rPr lang="ru-RU" sz="1300" b="1" dirty="0">
                <a:latin typeface="Times New Roman" pitchFamily="18" charset="0"/>
                <a:cs typeface="Times New Roman" pitchFamily="18" charset="0"/>
              </a:rPr>
              <a:t>» (1949): юмористическая сказка</a:t>
            </a:r>
          </a:p>
          <a:p>
            <a:pPr marL="0" indent="0">
              <a:spcBef>
                <a:spcPts val="70"/>
              </a:spcBef>
              <a:buNone/>
            </a:pPr>
            <a:r>
              <a:rPr lang="ru-RU" sz="1300" b="1" dirty="0">
                <a:latin typeface="Times New Roman" pitchFamily="18" charset="0"/>
                <a:cs typeface="Times New Roman" pitchFamily="18" charset="0"/>
              </a:rPr>
              <a:t>8. «Легенда о </a:t>
            </a:r>
            <a:r>
              <a:rPr lang="ru-RU" sz="1300" b="1" dirty="0" err="1">
                <a:latin typeface="Times New Roman" pitchFamily="18" charset="0"/>
                <a:cs typeface="Times New Roman" pitchFamily="18" charset="0"/>
              </a:rPr>
              <a:t>Сигурде</a:t>
            </a:r>
            <a:r>
              <a:rPr lang="ru-RU" sz="1300" b="1" dirty="0">
                <a:latin typeface="Times New Roman" pitchFamily="18" charset="0"/>
                <a:cs typeface="Times New Roman" pitchFamily="18" charset="0"/>
              </a:rPr>
              <a:t> и </a:t>
            </a:r>
            <a:r>
              <a:rPr lang="ru-RU" sz="1300" b="1" dirty="0" err="1">
                <a:latin typeface="Times New Roman" pitchFamily="18" charset="0"/>
                <a:cs typeface="Times New Roman" pitchFamily="18" charset="0"/>
              </a:rPr>
              <a:t>Гудрун</a:t>
            </a:r>
            <a:r>
              <a:rPr lang="ru-RU" sz="1300" b="1" dirty="0">
                <a:latin typeface="Times New Roman" pitchFamily="18" charset="0"/>
                <a:cs typeface="Times New Roman" pitchFamily="18" charset="0"/>
              </a:rPr>
              <a:t>» (2009): эпическая поэма</a:t>
            </a:r>
          </a:p>
          <a:p>
            <a:pPr marL="0" indent="0">
              <a:spcBef>
                <a:spcPts val="70"/>
              </a:spcBef>
              <a:buNone/>
            </a:pPr>
            <a:r>
              <a:rPr lang="ru-RU" sz="1300" b="1" dirty="0">
                <a:latin typeface="Times New Roman" pitchFamily="18" charset="0"/>
                <a:cs typeface="Times New Roman" pitchFamily="18" charset="0"/>
              </a:rPr>
              <a:t>9. «Баллада об </a:t>
            </a:r>
            <a:r>
              <a:rPr lang="ru-RU" sz="1300" b="1" dirty="0" err="1">
                <a:latin typeface="Times New Roman" pitchFamily="18" charset="0"/>
                <a:cs typeface="Times New Roman" pitchFamily="18" charset="0"/>
              </a:rPr>
              <a:t>Аотру</a:t>
            </a:r>
            <a:r>
              <a:rPr lang="ru-RU" sz="1300" b="1" dirty="0">
                <a:latin typeface="Times New Roman" pitchFamily="18" charset="0"/>
                <a:cs typeface="Times New Roman" pitchFamily="18" charset="0"/>
              </a:rPr>
              <a:t> и </a:t>
            </a:r>
            <a:r>
              <a:rPr lang="ru-RU" sz="1300" b="1" dirty="0" err="1">
                <a:latin typeface="Times New Roman" pitchFamily="18" charset="0"/>
                <a:cs typeface="Times New Roman" pitchFamily="18" charset="0"/>
              </a:rPr>
              <a:t>Итрун</a:t>
            </a:r>
            <a:r>
              <a:rPr lang="ru-RU" sz="1300" b="1" dirty="0">
                <a:latin typeface="Times New Roman" pitchFamily="18" charset="0"/>
                <a:cs typeface="Times New Roman" pitchFamily="18" charset="0"/>
              </a:rPr>
              <a:t>» (1945): поэма</a:t>
            </a:r>
          </a:p>
          <a:p>
            <a:pPr marL="0" indent="0">
              <a:spcBef>
                <a:spcPts val="70"/>
              </a:spcBef>
              <a:buNone/>
            </a:pPr>
            <a:r>
              <a:rPr lang="ru-RU" sz="1300" b="1" dirty="0">
                <a:latin typeface="Times New Roman" pitchFamily="18" charset="0"/>
                <a:cs typeface="Times New Roman" pitchFamily="18" charset="0"/>
              </a:rPr>
              <a:t>10. «Возвращение </a:t>
            </a:r>
            <a:r>
              <a:rPr lang="ru-RU" sz="1300" b="1" dirty="0" err="1">
                <a:latin typeface="Times New Roman" pitchFamily="18" charset="0"/>
                <a:cs typeface="Times New Roman" pitchFamily="18" charset="0"/>
              </a:rPr>
              <a:t>Беортнота</a:t>
            </a:r>
            <a:r>
              <a:rPr lang="ru-RU" sz="1300" b="1" dirty="0">
                <a:latin typeface="Times New Roman" pitchFamily="18" charset="0"/>
                <a:cs typeface="Times New Roman" pitchFamily="18" charset="0"/>
              </a:rPr>
              <a:t>, сына </a:t>
            </a:r>
            <a:r>
              <a:rPr lang="ru-RU" sz="1300" b="1" dirty="0" err="1">
                <a:latin typeface="Times New Roman" pitchFamily="18" charset="0"/>
                <a:cs typeface="Times New Roman" pitchFamily="18" charset="0"/>
              </a:rPr>
              <a:t>Беортхельма</a:t>
            </a:r>
            <a:r>
              <a:rPr lang="ru-RU" sz="1300" b="1" dirty="0">
                <a:latin typeface="Times New Roman" pitchFamily="18" charset="0"/>
                <a:cs typeface="Times New Roman" pitchFamily="18" charset="0"/>
              </a:rPr>
              <a:t>» (1953): историческая пьеса.</a:t>
            </a:r>
          </a:p>
          <a:p>
            <a:pPr marL="0" indent="0">
              <a:spcBef>
                <a:spcPts val="70"/>
              </a:spcBef>
              <a:buNone/>
            </a:pPr>
            <a:r>
              <a:rPr lang="ru-RU" sz="1300" b="1" dirty="0">
                <a:latin typeface="Times New Roman" pitchFamily="18" charset="0"/>
                <a:cs typeface="Times New Roman" pitchFamily="18" charset="0"/>
              </a:rPr>
              <a:t>11. «Дети </a:t>
            </a:r>
            <a:r>
              <a:rPr lang="ru-RU" sz="1300" b="1" dirty="0" err="1">
                <a:latin typeface="Times New Roman" pitchFamily="18" charset="0"/>
                <a:cs typeface="Times New Roman" pitchFamily="18" charset="0"/>
              </a:rPr>
              <a:t>Хурина</a:t>
            </a:r>
            <a:r>
              <a:rPr lang="ru-RU" sz="1300" b="1" dirty="0">
                <a:latin typeface="Times New Roman" pitchFamily="18" charset="0"/>
                <a:cs typeface="Times New Roman" pitchFamily="18" charset="0"/>
              </a:rPr>
              <a:t>» (2007): незаконченный роман</a:t>
            </a:r>
          </a:p>
          <a:p>
            <a:pPr marL="0" indent="0">
              <a:spcBef>
                <a:spcPts val="70"/>
              </a:spcBef>
              <a:buNone/>
            </a:pPr>
            <a:r>
              <a:rPr lang="ru-RU" sz="1300" b="1" dirty="0">
                <a:latin typeface="Times New Roman" pitchFamily="18" charset="0"/>
                <a:cs typeface="Times New Roman" pitchFamily="18" charset="0"/>
              </a:rPr>
              <a:t>12. «Неоконченные предания </a:t>
            </a:r>
            <a:r>
              <a:rPr lang="ru-RU" sz="1300" b="1" dirty="0" err="1">
                <a:latin typeface="Times New Roman" pitchFamily="18" charset="0"/>
                <a:cs typeface="Times New Roman" pitchFamily="18" charset="0"/>
              </a:rPr>
              <a:t>Нуменора</a:t>
            </a:r>
            <a:r>
              <a:rPr lang="ru-RU" sz="1300" b="1" dirty="0">
                <a:latin typeface="Times New Roman" pitchFamily="18" charset="0"/>
                <a:cs typeface="Times New Roman" pitchFamily="18" charset="0"/>
              </a:rPr>
              <a:t> и </a:t>
            </a:r>
            <a:r>
              <a:rPr lang="ru-RU" sz="1300" b="1" dirty="0" err="1">
                <a:latin typeface="Times New Roman" pitchFamily="18" charset="0"/>
                <a:cs typeface="Times New Roman" pitchFamily="18" charset="0"/>
              </a:rPr>
              <a:t>Средиземья</a:t>
            </a:r>
            <a:r>
              <a:rPr lang="ru-RU" sz="1300" b="1" dirty="0">
                <a:latin typeface="Times New Roman" pitchFamily="18" charset="0"/>
                <a:cs typeface="Times New Roman" pitchFamily="18" charset="0"/>
              </a:rPr>
              <a:t>» (1980): сборник</a:t>
            </a:r>
          </a:p>
          <a:p>
            <a:pPr marL="0" indent="0">
              <a:spcBef>
                <a:spcPts val="70"/>
              </a:spcBef>
              <a:buNone/>
            </a:pPr>
            <a:r>
              <a:rPr lang="ru-RU" sz="1300" b="1" dirty="0">
                <a:latin typeface="Times New Roman" pitchFamily="18" charset="0"/>
                <a:cs typeface="Times New Roman" pitchFamily="18" charset="0"/>
              </a:rPr>
              <a:t>13. «Приключения Тома </a:t>
            </a:r>
            <a:r>
              <a:rPr lang="ru-RU" sz="1300" b="1" dirty="0" err="1">
                <a:latin typeface="Times New Roman" pitchFamily="18" charset="0"/>
                <a:cs typeface="Times New Roman" pitchFamily="18" charset="0"/>
              </a:rPr>
              <a:t>Бомбадила</a:t>
            </a:r>
            <a:r>
              <a:rPr lang="ru-RU" sz="1300" b="1" dirty="0">
                <a:latin typeface="Times New Roman" pitchFamily="18" charset="0"/>
                <a:cs typeface="Times New Roman" pitchFamily="18" charset="0"/>
              </a:rPr>
              <a:t> и другие стихи из Алой книги» (1962): стихотворный сборник</a:t>
            </a:r>
          </a:p>
          <a:p>
            <a:pPr marL="0" indent="0">
              <a:spcBef>
                <a:spcPts val="70"/>
              </a:spcBef>
              <a:buNone/>
            </a:pPr>
            <a:r>
              <a:rPr lang="ru-RU" sz="1300" b="1" dirty="0">
                <a:latin typeface="Times New Roman" pitchFamily="18" charset="0"/>
                <a:cs typeface="Times New Roman" pitchFamily="18" charset="0"/>
              </a:rPr>
              <a:t>14. «Кузнец из Большого </a:t>
            </a:r>
            <a:r>
              <a:rPr lang="ru-RU" sz="1300" b="1" dirty="0" err="1">
                <a:latin typeface="Times New Roman" pitchFamily="18" charset="0"/>
                <a:cs typeface="Times New Roman" pitchFamily="18" charset="0"/>
              </a:rPr>
              <a:t>Вуттона</a:t>
            </a:r>
            <a:r>
              <a:rPr lang="ru-RU" sz="1300" b="1" dirty="0">
                <a:latin typeface="Times New Roman" pitchFamily="18" charset="0"/>
                <a:cs typeface="Times New Roman" pitchFamily="18" charset="0"/>
              </a:rPr>
              <a:t>» (1967): рассказ</a:t>
            </a:r>
          </a:p>
          <a:p>
            <a:pPr marL="0" indent="0">
              <a:spcBef>
                <a:spcPts val="70"/>
              </a:spcBef>
              <a:buNone/>
            </a:pPr>
            <a:r>
              <a:rPr lang="ru-RU" sz="1300" b="1" dirty="0">
                <a:latin typeface="Times New Roman" pitchFamily="18" charset="0"/>
                <a:cs typeface="Times New Roman" pitchFamily="18" charset="0"/>
              </a:rPr>
              <a:t>15. «Падение Артура» (2013): поэма</a:t>
            </a:r>
          </a:p>
          <a:p>
            <a:pPr marL="0" indent="0">
              <a:spcBef>
                <a:spcPts val="70"/>
              </a:spcBef>
              <a:buNone/>
            </a:pPr>
            <a:r>
              <a:rPr lang="ru-RU" sz="1300" b="1" dirty="0">
                <a:latin typeface="Times New Roman" pitchFamily="18" charset="0"/>
                <a:cs typeface="Times New Roman" pitchFamily="18" charset="0"/>
              </a:rPr>
              <a:t>16. «Падение </a:t>
            </a:r>
            <a:r>
              <a:rPr lang="ru-RU" sz="1300" b="1" dirty="0" err="1">
                <a:latin typeface="Times New Roman" pitchFamily="18" charset="0"/>
                <a:cs typeface="Times New Roman" pitchFamily="18" charset="0"/>
              </a:rPr>
              <a:t>Гондолина</a:t>
            </a:r>
            <a:r>
              <a:rPr lang="ru-RU" sz="1300" b="1" dirty="0">
                <a:latin typeface="Times New Roman" pitchFamily="18" charset="0"/>
                <a:cs typeface="Times New Roman" pitchFamily="18" charset="0"/>
              </a:rPr>
              <a:t>» (2018): сказания</a:t>
            </a:r>
          </a:p>
          <a:p>
            <a:pPr marL="0" indent="0">
              <a:spcBef>
                <a:spcPts val="70"/>
              </a:spcBef>
              <a:buNone/>
            </a:pPr>
            <a:r>
              <a:rPr lang="ru-RU" sz="1300" b="1" dirty="0">
                <a:latin typeface="Times New Roman" pitchFamily="18" charset="0"/>
                <a:cs typeface="Times New Roman" pitchFamily="18" charset="0"/>
              </a:rPr>
              <a:t>17. «</a:t>
            </a:r>
            <a:r>
              <a:rPr lang="ru-RU" sz="1300" b="1" dirty="0" err="1">
                <a:latin typeface="Times New Roman" pitchFamily="18" charset="0"/>
                <a:cs typeface="Times New Roman" pitchFamily="18" charset="0"/>
              </a:rPr>
              <a:t>Берен</a:t>
            </a:r>
            <a:r>
              <a:rPr lang="ru-RU" sz="1300" b="1" dirty="0">
                <a:latin typeface="Times New Roman" pitchFamily="18" charset="0"/>
                <a:cs typeface="Times New Roman" pitchFamily="18" charset="0"/>
              </a:rPr>
              <a:t> и </a:t>
            </a:r>
            <a:r>
              <a:rPr lang="ru-RU" sz="1300" b="1" dirty="0" err="1">
                <a:latin typeface="Times New Roman" pitchFamily="18" charset="0"/>
                <a:cs typeface="Times New Roman" pitchFamily="18" charset="0"/>
              </a:rPr>
              <a:t>Лутиэн</a:t>
            </a:r>
            <a:r>
              <a:rPr lang="ru-RU" sz="1300" b="1" dirty="0">
                <a:latin typeface="Times New Roman" pitchFamily="18" charset="0"/>
                <a:cs typeface="Times New Roman" pitchFamily="18" charset="0"/>
              </a:rPr>
              <a:t>» (2017): сказания</a:t>
            </a:r>
          </a:p>
          <a:p>
            <a:pPr marL="0" indent="0">
              <a:spcBef>
                <a:spcPts val="70"/>
              </a:spcBef>
              <a:buNone/>
            </a:pPr>
            <a:r>
              <a:rPr lang="ru-RU" sz="1300" b="1" dirty="0">
                <a:latin typeface="Times New Roman" pitchFamily="18" charset="0"/>
                <a:cs typeface="Times New Roman" pitchFamily="18" charset="0"/>
              </a:rPr>
              <a:t>18. «История </a:t>
            </a:r>
            <a:r>
              <a:rPr lang="ru-RU" sz="1300" b="1" dirty="0" err="1">
                <a:latin typeface="Times New Roman" pitchFamily="18" charset="0"/>
                <a:cs typeface="Times New Roman" pitchFamily="18" charset="0"/>
              </a:rPr>
              <a:t>Куллерво</a:t>
            </a:r>
            <a:r>
              <a:rPr lang="ru-RU" sz="1300" b="1" dirty="0">
                <a:latin typeface="Times New Roman" pitchFamily="18" charset="0"/>
                <a:cs typeface="Times New Roman" pitchFamily="18" charset="0"/>
              </a:rPr>
              <a:t>» (2015): эпос</a:t>
            </a:r>
          </a:p>
          <a:p>
            <a:pPr marL="0" indent="0">
              <a:spcBef>
                <a:spcPts val="70"/>
              </a:spcBef>
              <a:buNone/>
            </a:pPr>
            <a:r>
              <a:rPr lang="ru-RU" sz="1300" b="1" dirty="0">
                <a:latin typeface="Times New Roman" pitchFamily="18" charset="0"/>
                <a:cs typeface="Times New Roman" pitchFamily="18" charset="0"/>
              </a:rPr>
              <a:t>19. «</a:t>
            </a:r>
            <a:r>
              <a:rPr lang="ru-RU" sz="1300" b="1" dirty="0" err="1">
                <a:latin typeface="Times New Roman" pitchFamily="18" charset="0"/>
                <a:cs typeface="Times New Roman" pitchFamily="18" charset="0"/>
              </a:rPr>
              <a:t>Беовульф</a:t>
            </a:r>
            <a:r>
              <a:rPr lang="ru-RU" sz="1300" b="1" dirty="0">
                <a:latin typeface="Times New Roman" pitchFamily="18" charset="0"/>
                <a:cs typeface="Times New Roman" pitchFamily="18" charset="0"/>
              </a:rPr>
              <a:t>» (2014): перевод</a:t>
            </a:r>
          </a:p>
          <a:p>
            <a:pPr marL="0" indent="0">
              <a:spcBef>
                <a:spcPts val="70"/>
              </a:spcBef>
              <a:buNone/>
            </a:pPr>
            <a:r>
              <a:rPr lang="ru-RU" sz="1300" b="1" dirty="0">
                <a:latin typeface="Times New Roman" pitchFamily="18" charset="0"/>
                <a:cs typeface="Times New Roman" pitchFamily="18" charset="0"/>
              </a:rPr>
              <a:t>20. «Сэр </a:t>
            </a:r>
            <a:r>
              <a:rPr lang="ru-RU" sz="1300" b="1" dirty="0" err="1">
                <a:latin typeface="Times New Roman" pitchFamily="18" charset="0"/>
                <a:cs typeface="Times New Roman" pitchFamily="18" charset="0"/>
              </a:rPr>
              <a:t>Гавейн</a:t>
            </a:r>
            <a:r>
              <a:rPr lang="ru-RU" sz="1300" b="1" dirty="0">
                <a:latin typeface="Times New Roman" pitchFamily="18" charset="0"/>
                <a:cs typeface="Times New Roman" pitchFamily="18" charset="0"/>
              </a:rPr>
              <a:t> и Зелёный Рыцарь» (1925): перевод</a:t>
            </a:r>
          </a:p>
        </p:txBody>
      </p:sp>
      <p:pic>
        <p:nvPicPr>
          <p:cNvPr id="5" name="Рисунок 4"/>
          <p:cNvPicPr>
            <a:picLocks noChangeAspect="1"/>
          </p:cNvPicPr>
          <p:nvPr/>
        </p:nvPicPr>
        <p:blipFill rotWithShape="1">
          <a:blip r:embed="rId2" cstate="print">
            <a:extLst>
              <a:ext uri="{28A0092B-C50C-407E-A947-70E740481C1C}">
                <a14:useLocalDpi xmlns:a14="http://schemas.microsoft.com/office/drawing/2010/main" val="0"/>
              </a:ext>
            </a:extLst>
          </a:blip>
          <a:srcRect l="3639" t="8455" r="4925" b="4716"/>
          <a:stretch/>
        </p:blipFill>
        <p:spPr>
          <a:xfrm>
            <a:off x="4379077" y="3752806"/>
            <a:ext cx="3312368" cy="1435719"/>
          </a:xfrm>
          <a:prstGeom prst="rect">
            <a:avLst/>
          </a:prstGeom>
        </p:spPr>
      </p:pic>
      <p:pic>
        <p:nvPicPr>
          <p:cNvPr id="4" name="Рисунок 3"/>
          <p:cNvPicPr>
            <a:picLocks noChangeAspect="1"/>
          </p:cNvPicPr>
          <p:nvPr/>
        </p:nvPicPr>
        <p:blipFill rotWithShape="1">
          <a:blip r:embed="rId3" cstate="print">
            <a:extLst>
              <a:ext uri="{28A0092B-C50C-407E-A947-70E740481C1C}">
                <a14:useLocalDpi xmlns:a14="http://schemas.microsoft.com/office/drawing/2010/main" val="0"/>
              </a:ext>
            </a:extLst>
          </a:blip>
          <a:srcRect l="6418" r="4055" b="3460"/>
          <a:stretch/>
        </p:blipFill>
        <p:spPr>
          <a:xfrm>
            <a:off x="6372200" y="1273324"/>
            <a:ext cx="2025646" cy="1944216"/>
          </a:xfrm>
          <a:prstGeom prst="rect">
            <a:avLst/>
          </a:prstGeom>
        </p:spPr>
      </p:pic>
      <p:sp>
        <p:nvSpPr>
          <p:cNvPr id="6" name="Прямоугольник 5"/>
          <p:cNvSpPr/>
          <p:nvPr/>
        </p:nvSpPr>
        <p:spPr>
          <a:xfrm>
            <a:off x="1101129" y="409228"/>
            <a:ext cx="7200801" cy="707886"/>
          </a:xfrm>
          <a:prstGeom prst="rect">
            <a:avLst/>
          </a:prstGeom>
          <a:noFill/>
        </p:spPr>
        <p:txBody>
          <a:bodyPr wrap="square" lIns="91440" tIns="45720" rIns="91440" bIns="45720">
            <a:spAutoFit/>
          </a:bodyPr>
          <a:lstStyle/>
          <a:p>
            <a:pPr algn="ctr"/>
            <a:r>
              <a:rPr lang="ru-RU" sz="40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20 лучших книг </a:t>
            </a:r>
            <a:r>
              <a:rPr lang="ru-RU" sz="4000" b="1" cap="none" spc="0"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Толкина</a:t>
            </a:r>
            <a:endParaRPr lang="ru-RU" sz="40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391046950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860351" y="737910"/>
            <a:ext cx="7704856" cy="2616101"/>
          </a:xfrm>
          <a:prstGeom prst="rect">
            <a:avLst/>
          </a:prstGeom>
        </p:spPr>
        <p:txBody>
          <a:bodyPr wrap="square">
            <a:spAutoFit/>
          </a:bodyPr>
          <a:lstStyle/>
          <a:p>
            <a:pPr marL="342900" indent="-342900">
              <a:buFont typeface="+mj-lt"/>
              <a:buAutoNum type="arabicPeriod"/>
            </a:pPr>
            <a:r>
              <a:rPr lang="en-US" sz="2000" dirty="0" smtClean="0">
                <a:latin typeface="Times New Roman" pitchFamily="18" charset="0"/>
                <a:cs typeface="Times New Roman" pitchFamily="18" charset="0"/>
                <a:hlinkClick r:id="rId2"/>
              </a:rPr>
              <a:t>https</a:t>
            </a:r>
            <a:r>
              <a:rPr lang="en-US" sz="2000" dirty="0">
                <a:latin typeface="Times New Roman" pitchFamily="18" charset="0"/>
                <a:cs typeface="Times New Roman" pitchFamily="18" charset="0"/>
                <a:hlinkClick r:id="rId2"/>
              </a:rPr>
              <a:t>://ru.wikipedia.org/wiki/</a:t>
            </a:r>
            <a:r>
              <a:rPr lang="ru-RU" sz="2000" dirty="0" err="1">
                <a:latin typeface="Times New Roman" pitchFamily="18" charset="0"/>
                <a:cs typeface="Times New Roman" pitchFamily="18" charset="0"/>
                <a:hlinkClick r:id="rId2"/>
              </a:rPr>
              <a:t>Толкин</a:t>
            </a:r>
            <a:r>
              <a:rPr lang="ru-RU" sz="2000" dirty="0">
                <a:latin typeface="Times New Roman" pitchFamily="18" charset="0"/>
                <a:cs typeface="Times New Roman" pitchFamily="18" charset="0"/>
                <a:hlinkClick r:id="rId2"/>
              </a:rPr>
              <a:t>,_</a:t>
            </a:r>
            <a:r>
              <a:rPr lang="ru-RU" sz="2000" dirty="0" err="1" smtClean="0">
                <a:latin typeface="Times New Roman" pitchFamily="18" charset="0"/>
                <a:cs typeface="Times New Roman" pitchFamily="18" charset="0"/>
                <a:hlinkClick r:id="rId2"/>
              </a:rPr>
              <a:t>Джон_Рональд_Руэл</a:t>
            </a:r>
            <a:r>
              <a:rPr lang="ru-RU" sz="2000" dirty="0" smtClean="0">
                <a:latin typeface="Times New Roman" pitchFamily="18" charset="0"/>
                <a:cs typeface="Times New Roman" pitchFamily="18" charset="0"/>
              </a:rPr>
              <a:t>	</a:t>
            </a:r>
            <a:endParaRPr lang="ru-RU" sz="2000" dirty="0">
              <a:latin typeface="Times New Roman" pitchFamily="18" charset="0"/>
              <a:cs typeface="Times New Roman" pitchFamily="18" charset="0"/>
            </a:endParaRPr>
          </a:p>
          <a:p>
            <a:pPr marL="342900" indent="-342900">
              <a:buFont typeface="+mj-lt"/>
              <a:buAutoNum type="arabicPeriod"/>
            </a:pPr>
            <a:r>
              <a:rPr lang="en-US" sz="2000" dirty="0">
                <a:latin typeface="Times New Roman" pitchFamily="18" charset="0"/>
                <a:cs typeface="Times New Roman" pitchFamily="18" charset="0"/>
                <a:hlinkClick r:id="rId3"/>
              </a:rPr>
              <a:t>https://</a:t>
            </a:r>
            <a:r>
              <a:rPr lang="en-US" sz="2000" dirty="0" smtClean="0">
                <a:latin typeface="Times New Roman" pitchFamily="18" charset="0"/>
                <a:cs typeface="Times New Roman" pitchFamily="18" charset="0"/>
                <a:hlinkClick r:id="rId3"/>
              </a:rPr>
              <a:t>obrazovaka.ru/alpha/t/tolkien-dzhon-tolkien-john</a:t>
            </a:r>
            <a:endParaRPr lang="ru-RU" sz="2000" dirty="0" smtClean="0">
              <a:latin typeface="Times New Roman" pitchFamily="18" charset="0"/>
              <a:cs typeface="Times New Roman" pitchFamily="18" charset="0"/>
            </a:endParaRPr>
          </a:p>
          <a:p>
            <a:pPr marL="342900" indent="-342900">
              <a:buFont typeface="+mj-lt"/>
              <a:buAutoNum type="arabicPeriod"/>
            </a:pPr>
            <a:r>
              <a:rPr lang="en-US" sz="2000" dirty="0">
                <a:latin typeface="Times New Roman" pitchFamily="18" charset="0"/>
                <a:cs typeface="Times New Roman" pitchFamily="18" charset="0"/>
                <a:hlinkClick r:id="rId4"/>
              </a:rPr>
              <a:t>https://</a:t>
            </a:r>
            <a:r>
              <a:rPr lang="en-US" sz="2000" dirty="0" smtClean="0">
                <a:latin typeface="Times New Roman" pitchFamily="18" charset="0"/>
                <a:cs typeface="Times New Roman" pitchFamily="18" charset="0"/>
                <a:hlinkClick r:id="rId4"/>
              </a:rPr>
              <a:t>24smi.org/celebrity/4741-dzhon-tolkin.html</a:t>
            </a:r>
            <a:endParaRPr lang="ru-RU" sz="2000" dirty="0" smtClean="0">
              <a:latin typeface="Times New Roman" pitchFamily="18" charset="0"/>
              <a:cs typeface="Times New Roman" pitchFamily="18" charset="0"/>
            </a:endParaRPr>
          </a:p>
          <a:p>
            <a:pPr marL="342900" indent="-342900">
              <a:buFont typeface="+mj-lt"/>
              <a:buAutoNum type="arabicPeriod"/>
            </a:pPr>
            <a:r>
              <a:rPr lang="en-US" sz="2000" dirty="0">
                <a:latin typeface="Times New Roman" pitchFamily="18" charset="0"/>
                <a:cs typeface="Times New Roman" pitchFamily="18" charset="0"/>
                <a:hlinkClick r:id="rId5"/>
              </a:rPr>
              <a:t>https://www.litres.ru/author/dzhon-tolkin/ob-avtore</a:t>
            </a:r>
            <a:r>
              <a:rPr lang="en-US" sz="2000" dirty="0" smtClean="0">
                <a:latin typeface="Times New Roman" pitchFamily="18" charset="0"/>
                <a:cs typeface="Times New Roman" pitchFamily="18" charset="0"/>
                <a:hlinkClick r:id="rId5"/>
              </a:rPr>
              <a:t>/</a:t>
            </a:r>
            <a:endParaRPr lang="ru-RU" sz="2000" dirty="0" smtClean="0">
              <a:latin typeface="Times New Roman" pitchFamily="18" charset="0"/>
              <a:cs typeface="Times New Roman" pitchFamily="18" charset="0"/>
            </a:endParaRPr>
          </a:p>
          <a:p>
            <a:pPr marL="342900" indent="-342900">
              <a:buFont typeface="+mj-lt"/>
              <a:buAutoNum type="arabicPeriod"/>
            </a:pPr>
            <a:r>
              <a:rPr lang="en-US" sz="2000" dirty="0">
                <a:latin typeface="Bahnschrift Light Condensed" panose="020B0502040204020203" pitchFamily="34" charset="0"/>
                <a:hlinkClick r:id="rId6"/>
              </a:rPr>
              <a:t>https://www.kp.ru/afisha/msk/obzory/knigi/knigi-tolkina</a:t>
            </a:r>
            <a:r>
              <a:rPr lang="en-US" sz="2000" dirty="0" smtClean="0">
                <a:latin typeface="Bahnschrift Light Condensed" panose="020B0502040204020203" pitchFamily="34" charset="0"/>
                <a:hlinkClick r:id="rId6"/>
              </a:rPr>
              <a:t>/</a:t>
            </a:r>
            <a:endParaRPr lang="ru-RU" sz="2000" dirty="0" smtClean="0">
              <a:latin typeface="Bahnschrift Light Condensed" panose="020B0502040204020203" pitchFamily="34" charset="0"/>
            </a:endParaRPr>
          </a:p>
          <a:p>
            <a:pPr marL="342900" indent="-342900">
              <a:buFont typeface="+mj-lt"/>
              <a:buAutoNum type="arabicPeriod"/>
            </a:pPr>
            <a:r>
              <a:rPr lang="en-US" sz="2000" dirty="0">
                <a:latin typeface="Bahnschrift Light Condensed" panose="020B0502040204020203" pitchFamily="34" charset="0"/>
                <a:hlinkClick r:id="rId7"/>
              </a:rPr>
              <a:t>https://biographe.ru/znamenitosti/john-tolkien/</a:t>
            </a:r>
            <a:endParaRPr lang="ru-RU" sz="2000" dirty="0">
              <a:latin typeface="Bahnschrift Light Condensed" panose="020B0502040204020203" pitchFamily="34" charset="0"/>
            </a:endParaRPr>
          </a:p>
          <a:p>
            <a:pPr marL="342900" indent="-342900">
              <a:buFont typeface="+mj-lt"/>
              <a:buAutoNum type="arabicPeriod"/>
            </a:pPr>
            <a:endParaRPr lang="ru-RU" sz="2000" dirty="0">
              <a:latin typeface="Bahnschrift Light Condensed" panose="020B0502040204020203" pitchFamily="34" charset="0"/>
            </a:endParaRPr>
          </a:p>
          <a:p>
            <a:pPr marL="342900" indent="-342900">
              <a:buFont typeface="+mj-lt"/>
              <a:buAutoNum type="arabicPeriod"/>
            </a:pPr>
            <a:endParaRPr lang="ru-RU" sz="2000" dirty="0" smtClean="0">
              <a:latin typeface="Times New Roman" pitchFamily="18" charset="0"/>
              <a:cs typeface="Times New Roman" pitchFamily="18" charset="0"/>
            </a:endParaRPr>
          </a:p>
        </p:txBody>
      </p:sp>
      <p:sp>
        <p:nvSpPr>
          <p:cNvPr id="5" name="Прямоугольник 4"/>
          <p:cNvSpPr/>
          <p:nvPr/>
        </p:nvSpPr>
        <p:spPr>
          <a:xfrm>
            <a:off x="2123728" y="368578"/>
            <a:ext cx="4572000" cy="369332"/>
          </a:xfrm>
          <a:prstGeom prst="rect">
            <a:avLst/>
          </a:prstGeom>
        </p:spPr>
        <p:txBody>
          <a:bodyPr>
            <a:spAutoFit/>
          </a:bodyPr>
          <a:lstStyle/>
          <a:p>
            <a:pPr algn="ctr"/>
            <a:r>
              <a:rPr lang="ru-RU" dirty="0" smtClean="0"/>
              <a:t>Список используемых источников</a:t>
            </a:r>
            <a:endParaRPr lang="ru-RU" dirty="0"/>
          </a:p>
        </p:txBody>
      </p:sp>
      <p:pic>
        <p:nvPicPr>
          <p:cNvPr id="6" name="Рисунок 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55576" y="2641477"/>
            <a:ext cx="7344815" cy="3052192"/>
          </a:xfrm>
          <a:prstGeom prst="rect">
            <a:avLst/>
          </a:prstGeom>
        </p:spPr>
      </p:pic>
    </p:spTree>
    <p:extLst>
      <p:ext uri="{BB962C8B-B14F-4D97-AF65-F5344CB8AC3E}">
        <p14:creationId xmlns:p14="http://schemas.microsoft.com/office/powerpoint/2010/main" val="340027764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5032" y="0"/>
            <a:ext cx="9289032" cy="5715000"/>
          </a:xfrm>
          <a:prstGeom prst="rect">
            <a:avLst/>
          </a:prstGeom>
        </p:spPr>
      </p:pic>
      <p:sp>
        <p:nvSpPr>
          <p:cNvPr id="3" name="Прямоугольник 2"/>
          <p:cNvSpPr/>
          <p:nvPr/>
        </p:nvSpPr>
        <p:spPr>
          <a:xfrm>
            <a:off x="2213484" y="1241673"/>
            <a:ext cx="4572000" cy="2308324"/>
          </a:xfrm>
          <a:prstGeom prst="rect">
            <a:avLst/>
          </a:prstGeom>
        </p:spPr>
        <p:txBody>
          <a:bodyPr>
            <a:spAutoFit/>
          </a:bodyPr>
          <a:lstStyle/>
          <a:p>
            <a:pPr algn="ctr"/>
            <a:r>
              <a:rPr lang="ru-RU" sz="4800" i="1" dirty="0">
                <a:solidFill>
                  <a:srgbClr val="FFC000"/>
                </a:solidFill>
              </a:rPr>
              <a:t>Спасибо </a:t>
            </a:r>
            <a:br>
              <a:rPr lang="ru-RU" sz="4800" i="1" dirty="0">
                <a:solidFill>
                  <a:srgbClr val="FFC000"/>
                </a:solidFill>
              </a:rPr>
            </a:br>
            <a:r>
              <a:rPr lang="ru-RU" sz="4800" i="1" dirty="0">
                <a:solidFill>
                  <a:srgbClr val="FFC000"/>
                </a:solidFill>
              </a:rPr>
              <a:t>за </a:t>
            </a:r>
            <a:br>
              <a:rPr lang="ru-RU" sz="4800" i="1" dirty="0">
                <a:solidFill>
                  <a:srgbClr val="FFC000"/>
                </a:solidFill>
              </a:rPr>
            </a:br>
            <a:r>
              <a:rPr lang="ru-RU" sz="4800" i="1" dirty="0">
                <a:solidFill>
                  <a:srgbClr val="FFC000"/>
                </a:solidFill>
              </a:rPr>
              <a:t>внимание!</a:t>
            </a:r>
            <a:endParaRPr lang="ru-RU" sz="4800" dirty="0">
              <a:solidFill>
                <a:srgbClr val="FFC000"/>
              </a:solidFill>
            </a:endParaRPr>
          </a:p>
        </p:txBody>
      </p:sp>
    </p:spTree>
    <p:extLst>
      <p:ext uri="{BB962C8B-B14F-4D97-AF65-F5344CB8AC3E}">
        <p14:creationId xmlns:p14="http://schemas.microsoft.com/office/powerpoint/2010/main" val="399034402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95536" y="1417340"/>
            <a:ext cx="4896544" cy="3724096"/>
          </a:xfrm>
          <a:prstGeom prst="rect">
            <a:avLst/>
          </a:prstGeom>
          <a:noFill/>
        </p:spPr>
        <p:txBody>
          <a:bodyPr wrap="square" rtlCol="0">
            <a:spAutoFit/>
          </a:bodyPr>
          <a:lstStyle/>
          <a:p>
            <a:r>
              <a:rPr lang="ru-RU" dirty="0" smtClean="0">
                <a:latin typeface="Times New Roman" pitchFamily="18" charset="0"/>
                <a:cs typeface="Times New Roman" pitchFamily="18" charset="0"/>
              </a:rPr>
              <a:t>	</a:t>
            </a:r>
            <a:r>
              <a:rPr lang="ru-RU" sz="2000" dirty="0" smtClean="0">
                <a:latin typeface="Times New Roman" pitchFamily="18" charset="0"/>
                <a:cs typeface="Times New Roman" pitchFamily="18" charset="0"/>
              </a:rPr>
              <a:t>Джон </a:t>
            </a:r>
            <a:r>
              <a:rPr lang="ru-RU" sz="2000" dirty="0" err="1" smtClean="0">
                <a:latin typeface="Times New Roman" pitchFamily="18" charset="0"/>
                <a:cs typeface="Times New Roman" pitchFamily="18" charset="0"/>
              </a:rPr>
              <a:t>Толкин</a:t>
            </a:r>
            <a:r>
              <a:rPr lang="ru-RU" sz="2000" dirty="0" smtClean="0">
                <a:latin typeface="Times New Roman" pitchFamily="18" charset="0"/>
                <a:cs typeface="Times New Roman" pitchFamily="18" charset="0"/>
              </a:rPr>
              <a:t> – всемирно известный писатель-фантаст, автор повести «</a:t>
            </a:r>
            <a:r>
              <a:rPr lang="ru-RU" sz="2000" dirty="0" err="1" smtClean="0">
                <a:latin typeface="Times New Roman" pitchFamily="18" charset="0"/>
                <a:cs typeface="Times New Roman" pitchFamily="18" charset="0"/>
              </a:rPr>
              <a:t>Хоббит</a:t>
            </a:r>
            <a:r>
              <a:rPr lang="ru-RU" sz="2000" dirty="0" smtClean="0">
                <a:latin typeface="Times New Roman" pitchFamily="18" charset="0"/>
                <a:cs typeface="Times New Roman" pitchFamily="18" charset="0"/>
              </a:rPr>
              <a:t>, или Туда и обратно», трилогии «Властелин колец» и их предыстории – романа «</a:t>
            </a:r>
            <a:r>
              <a:rPr lang="ru-RU" sz="2000" dirty="0" err="1" smtClean="0">
                <a:latin typeface="Times New Roman" pitchFamily="18" charset="0"/>
                <a:cs typeface="Times New Roman" pitchFamily="18" charset="0"/>
              </a:rPr>
              <a:t>Сильмариллион</a:t>
            </a:r>
            <a:r>
              <a:rPr lang="ru-RU" sz="2000" dirty="0" smtClean="0">
                <a:latin typeface="Times New Roman" pitchFamily="18" charset="0"/>
                <a:cs typeface="Times New Roman" pitchFamily="18" charset="0"/>
              </a:rPr>
              <a:t>».</a:t>
            </a:r>
          </a:p>
          <a:p>
            <a:r>
              <a:rPr lang="ru-RU" sz="2000" dirty="0" smtClean="0">
                <a:latin typeface="Times New Roman" pitchFamily="18" charset="0"/>
                <a:cs typeface="Times New Roman" pitchFamily="18" charset="0"/>
              </a:rPr>
              <a:t>	Джон Рональд </a:t>
            </a:r>
            <a:r>
              <a:rPr lang="ru-RU" sz="2000" dirty="0" err="1" smtClean="0">
                <a:latin typeface="Times New Roman" pitchFamily="18" charset="0"/>
                <a:cs typeface="Times New Roman" pitchFamily="18" charset="0"/>
              </a:rPr>
              <a:t>Руэл</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Толкин</a:t>
            </a:r>
            <a:r>
              <a:rPr lang="ru-RU" sz="2000" dirty="0" smtClean="0">
                <a:latin typeface="Times New Roman" pitchFamily="18" charset="0"/>
                <a:cs typeface="Times New Roman" pitchFamily="18" charset="0"/>
              </a:rPr>
              <a:t> родился 3 января 1892 года в городе </a:t>
            </a:r>
            <a:r>
              <a:rPr lang="ru-RU" sz="2000" dirty="0" err="1" smtClean="0">
                <a:latin typeface="Times New Roman" pitchFamily="18" charset="0"/>
                <a:cs typeface="Times New Roman" pitchFamily="18" charset="0"/>
              </a:rPr>
              <a:t>Блумфонтейне</a:t>
            </a:r>
            <a:r>
              <a:rPr lang="ru-RU" sz="2000" dirty="0" smtClean="0">
                <a:latin typeface="Times New Roman" pitchFamily="18" charset="0"/>
                <a:cs typeface="Times New Roman" pitchFamily="18" charset="0"/>
              </a:rPr>
              <a:t>, который являлся столицей Оранжевой республики (теперь это часть ЮАР).</a:t>
            </a:r>
          </a:p>
          <a:p>
            <a:endParaRPr lang="ru-RU" dirty="0" smtClean="0">
              <a:latin typeface="Times New Roman" pitchFamily="18" charset="0"/>
              <a:cs typeface="Times New Roman" pitchFamily="18" charset="0"/>
            </a:endParaRPr>
          </a:p>
          <a:p>
            <a:r>
              <a:rPr lang="ru-RU" dirty="0" smtClean="0">
                <a:latin typeface="Times New Roman" pitchFamily="18" charset="0"/>
                <a:cs typeface="Times New Roman" pitchFamily="18" charset="0"/>
              </a:rPr>
              <a:t>. </a:t>
            </a:r>
            <a:endParaRPr lang="ru-RU" dirty="0">
              <a:latin typeface="Times New Roman" pitchFamily="18" charset="0"/>
              <a:cs typeface="Times New Roman" pitchFamily="18" charset="0"/>
            </a:endParaRPr>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20072" y="697260"/>
            <a:ext cx="3489522" cy="4536504"/>
          </a:xfrm>
          <a:prstGeom prst="rect">
            <a:avLst/>
          </a:prstGeom>
          <a:ln>
            <a:noFill/>
          </a:ln>
          <a:effectLst>
            <a:softEdge rad="112500"/>
          </a:effectLst>
        </p:spPr>
      </p:pic>
    </p:spTree>
    <p:extLst>
      <p:ext uri="{BB962C8B-B14F-4D97-AF65-F5344CB8AC3E}">
        <p14:creationId xmlns:p14="http://schemas.microsoft.com/office/powerpoint/2010/main" val="3403662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rotWithShape="1">
          <a:blip r:embed="rId2" cstate="print">
            <a:extLst>
              <a:ext uri="{28A0092B-C50C-407E-A947-70E740481C1C}">
                <a14:useLocalDpi xmlns:a14="http://schemas.microsoft.com/office/drawing/2010/main" val="0"/>
              </a:ext>
            </a:extLst>
          </a:blip>
          <a:srcRect l="6252" t="515" r="2458" b="-515"/>
          <a:stretch/>
        </p:blipFill>
        <p:spPr>
          <a:xfrm>
            <a:off x="20613" y="49188"/>
            <a:ext cx="2902439" cy="3466356"/>
          </a:xfrm>
          <a:prstGeom prst="ellipse">
            <a:avLst/>
          </a:prstGeom>
          <a:ln>
            <a:noFill/>
          </a:ln>
          <a:effectLst>
            <a:softEdge rad="112500"/>
          </a:effectLst>
        </p:spPr>
      </p:pic>
      <p:pic>
        <p:nvPicPr>
          <p:cNvPr id="3" name="Рисунок 2"/>
          <p:cNvPicPr>
            <a:picLocks noChangeAspect="1"/>
          </p:cNvPicPr>
          <p:nvPr/>
        </p:nvPicPr>
        <p:blipFill rotWithShape="1">
          <a:blip r:embed="rId3" cstate="print">
            <a:extLst>
              <a:ext uri="{28A0092B-C50C-407E-A947-70E740481C1C}">
                <a14:useLocalDpi xmlns:a14="http://schemas.microsoft.com/office/drawing/2010/main" val="0"/>
              </a:ext>
            </a:extLst>
          </a:blip>
          <a:srcRect t="1" b="3743"/>
          <a:stretch/>
        </p:blipFill>
        <p:spPr>
          <a:xfrm>
            <a:off x="5796136" y="1633364"/>
            <a:ext cx="2843808" cy="3649750"/>
          </a:xfrm>
          <a:prstGeom prst="ellipse">
            <a:avLst/>
          </a:prstGeom>
          <a:ln>
            <a:noFill/>
          </a:ln>
          <a:effectLst>
            <a:softEdge rad="112500"/>
          </a:effectLst>
        </p:spPr>
      </p:pic>
      <p:sp>
        <p:nvSpPr>
          <p:cNvPr id="5" name="TextBox 4"/>
          <p:cNvSpPr txBox="1"/>
          <p:nvPr/>
        </p:nvSpPr>
        <p:spPr>
          <a:xfrm>
            <a:off x="2923052" y="183233"/>
            <a:ext cx="6202240" cy="1200329"/>
          </a:xfrm>
          <a:prstGeom prst="rect">
            <a:avLst/>
          </a:prstGeom>
          <a:noFill/>
        </p:spPr>
        <p:txBody>
          <a:bodyPr wrap="square" rtlCol="0">
            <a:spAutoFit/>
          </a:bodyPr>
          <a:lstStyle/>
          <a:p>
            <a:pPr algn="just"/>
            <a:r>
              <a:rPr lang="ru-RU" dirty="0" smtClean="0">
                <a:latin typeface="Times New Roman" pitchFamily="18" charset="0"/>
                <a:cs typeface="Times New Roman" pitchFamily="18" charset="0"/>
              </a:rPr>
              <a:t>	Родители мальчика Артур и </a:t>
            </a:r>
            <a:r>
              <a:rPr lang="ru-RU" dirty="0" err="1" smtClean="0">
                <a:latin typeface="Times New Roman" pitchFamily="18" charset="0"/>
                <a:cs typeface="Times New Roman" pitchFamily="18" charset="0"/>
              </a:rPr>
              <a:t>Мэйбл</a:t>
            </a:r>
            <a:r>
              <a:rPr lang="ru-RU" dirty="0" smtClean="0">
                <a:latin typeface="Times New Roman" pitchFamily="18" charset="0"/>
                <a:cs typeface="Times New Roman" pitchFamily="18" charset="0"/>
              </a:rPr>
              <a:t> прибыли на континент еще до рождения сына, в связи с повышением главы семейства по службе. Здесь, в чужой стране, Артур </a:t>
            </a:r>
            <a:r>
              <a:rPr lang="ru-RU" dirty="0" err="1" smtClean="0">
                <a:latin typeface="Times New Roman" pitchFamily="18" charset="0"/>
                <a:cs typeface="Times New Roman" pitchFamily="18" charset="0"/>
              </a:rPr>
              <a:t>Толкин</a:t>
            </a:r>
            <a:r>
              <a:rPr lang="ru-RU" dirty="0" smtClean="0">
                <a:latin typeface="Times New Roman" pitchFamily="18" charset="0"/>
                <a:cs typeface="Times New Roman" pitchFamily="18" charset="0"/>
              </a:rPr>
              <a:t> возглавил филиал крупного британского банка.</a:t>
            </a:r>
            <a:endParaRPr lang="ru-RU" dirty="0">
              <a:latin typeface="Times New Roman" pitchFamily="18" charset="0"/>
              <a:cs typeface="Times New Roman" pitchFamily="18" charset="0"/>
            </a:endParaRPr>
          </a:p>
        </p:txBody>
      </p:sp>
      <p:sp>
        <p:nvSpPr>
          <p:cNvPr id="6" name="TextBox 5"/>
          <p:cNvSpPr txBox="1"/>
          <p:nvPr/>
        </p:nvSpPr>
        <p:spPr>
          <a:xfrm>
            <a:off x="2843808" y="1254721"/>
            <a:ext cx="3031572" cy="3693319"/>
          </a:xfrm>
          <a:prstGeom prst="rect">
            <a:avLst/>
          </a:prstGeom>
          <a:noFill/>
        </p:spPr>
        <p:txBody>
          <a:bodyPr wrap="square" rtlCol="0">
            <a:spAutoFit/>
          </a:bodyPr>
          <a:lstStyle/>
          <a:p>
            <a:pPr algn="just"/>
            <a:r>
              <a:rPr lang="ru-RU" dirty="0" smtClean="0">
                <a:latin typeface="Times New Roman" pitchFamily="18" charset="0"/>
                <a:cs typeface="Times New Roman" pitchFamily="18" charset="0"/>
              </a:rPr>
              <a:t>	В начале 1896-го умер отец, и мать с двумя детьми была вынуждена вернуться на Туманный Альбион. На родине оставались родственники, отношения с которыми у </a:t>
            </a:r>
            <a:r>
              <a:rPr lang="ru-RU" dirty="0" err="1" smtClean="0">
                <a:latin typeface="Times New Roman" pitchFamily="18" charset="0"/>
                <a:cs typeface="Times New Roman" pitchFamily="18" charset="0"/>
              </a:rPr>
              <a:t>Мэйбл</a:t>
            </a:r>
            <a:r>
              <a:rPr lang="ru-RU" dirty="0" smtClean="0">
                <a:latin typeface="Times New Roman" pitchFamily="18" charset="0"/>
                <a:cs typeface="Times New Roman" pitchFamily="18" charset="0"/>
              </a:rPr>
              <a:t> были не самые гладкие из-за ее брака с Артуром. Тем не менее, женщине пришлось обратиться за помощью именно к ним.</a:t>
            </a:r>
            <a:endParaRPr lang="ru-RU" dirty="0">
              <a:latin typeface="Times New Roman" pitchFamily="18" charset="0"/>
              <a:cs typeface="Times New Roman" pitchFamily="18" charset="0"/>
            </a:endParaRPr>
          </a:p>
        </p:txBody>
      </p:sp>
    </p:spTree>
    <p:extLst>
      <p:ext uri="{BB962C8B-B14F-4D97-AF65-F5344CB8AC3E}">
        <p14:creationId xmlns:p14="http://schemas.microsoft.com/office/powerpoint/2010/main" val="688448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07903" y="697260"/>
            <a:ext cx="5032151" cy="381879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4" name="TextBox 3"/>
          <p:cNvSpPr txBox="1"/>
          <p:nvPr/>
        </p:nvSpPr>
        <p:spPr>
          <a:xfrm>
            <a:off x="395535" y="697260"/>
            <a:ext cx="3312367" cy="4524315"/>
          </a:xfrm>
          <a:prstGeom prst="rect">
            <a:avLst/>
          </a:prstGeom>
          <a:noFill/>
        </p:spPr>
        <p:txBody>
          <a:bodyPr wrap="square" rtlCol="0">
            <a:spAutoFit/>
          </a:bodyPr>
          <a:lstStyle/>
          <a:p>
            <a:r>
              <a:rPr lang="ru-RU" dirty="0" smtClean="0">
                <a:latin typeface="Times New Roman" pitchFamily="18" charset="0"/>
                <a:cs typeface="Times New Roman" pitchFamily="18" charset="0"/>
              </a:rPr>
              <a:t>	В 18 лет Джон встретил свою будущую жену Эдит </a:t>
            </a:r>
            <a:r>
              <a:rPr lang="ru-RU" dirty="0" err="1" smtClean="0">
                <a:latin typeface="Times New Roman" pitchFamily="18" charset="0"/>
                <a:cs typeface="Times New Roman" pitchFamily="18" charset="0"/>
              </a:rPr>
              <a:t>Бретт</a:t>
            </a:r>
            <a:r>
              <a:rPr lang="ru-RU" dirty="0" smtClean="0">
                <a:latin typeface="Times New Roman" pitchFamily="18" charset="0"/>
                <a:cs typeface="Times New Roman" pitchFamily="18" charset="0"/>
              </a:rPr>
              <a:t>. Влюбленные много проводили времени вместе, пока опекун юноши Френсис не запретил свидания. Он считал, что отношения мешают учебе, кроме того, ему не нравилось, что девушка была протестанткой.  Дать благословение на брак он был согласен только после того, как Джону исполнится 21 год. Молодые люди честно соблюдали уговор и даже не общались.</a:t>
            </a:r>
          </a:p>
        </p:txBody>
      </p:sp>
    </p:spTree>
    <p:extLst>
      <p:ext uri="{BB962C8B-B14F-4D97-AF65-F5344CB8AC3E}">
        <p14:creationId xmlns:p14="http://schemas.microsoft.com/office/powerpoint/2010/main" val="4347465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56176" y="2353444"/>
            <a:ext cx="2536966" cy="2948372"/>
          </a:xfrm>
          <a:prstGeom prst="ellipse">
            <a:avLst/>
          </a:prstGeom>
          <a:ln>
            <a:noFill/>
          </a:ln>
          <a:effectLst>
            <a:softEdge rad="112500"/>
          </a:effectLst>
        </p:spPr>
      </p:pic>
      <p:sp>
        <p:nvSpPr>
          <p:cNvPr id="2" name="TextBox 1"/>
          <p:cNvSpPr txBox="1"/>
          <p:nvPr/>
        </p:nvSpPr>
        <p:spPr>
          <a:xfrm>
            <a:off x="2969543" y="913284"/>
            <a:ext cx="3460616" cy="4401205"/>
          </a:xfrm>
          <a:prstGeom prst="rect">
            <a:avLst/>
          </a:prstGeom>
          <a:noFill/>
        </p:spPr>
        <p:txBody>
          <a:bodyPr wrap="square" rtlCol="0">
            <a:spAutoFit/>
          </a:bodyPr>
          <a:lstStyle/>
          <a:p>
            <a:r>
              <a:rPr lang="ru-RU" dirty="0" smtClean="0">
                <a:latin typeface="Times New Roman" pitchFamily="18" charset="0"/>
                <a:cs typeface="Times New Roman" pitchFamily="18" charset="0"/>
              </a:rPr>
              <a:t>	</a:t>
            </a:r>
            <a:r>
              <a:rPr lang="ru-RU" sz="2000" dirty="0" smtClean="0">
                <a:latin typeface="Times New Roman" pitchFamily="18" charset="0"/>
                <a:cs typeface="Times New Roman" pitchFamily="18" charset="0"/>
              </a:rPr>
              <a:t>Думая, что </a:t>
            </a:r>
            <a:r>
              <a:rPr lang="ru-RU" sz="2000" dirty="0" err="1" smtClean="0">
                <a:latin typeface="Times New Roman" pitchFamily="18" charset="0"/>
                <a:cs typeface="Times New Roman" pitchFamily="18" charset="0"/>
              </a:rPr>
              <a:t>Толкин</a:t>
            </a:r>
            <a:r>
              <a:rPr lang="ru-RU" sz="2000" dirty="0" smtClean="0">
                <a:latin typeface="Times New Roman" pitchFamily="18" charset="0"/>
                <a:cs typeface="Times New Roman" pitchFamily="18" charset="0"/>
              </a:rPr>
              <a:t> забыл ее, Эдит успела обручиться с другим молодым человеком. Но как только Джон стал совершеннолетним, он написал ей письмо с предложением руки и сердца. </a:t>
            </a:r>
          </a:p>
          <a:p>
            <a:r>
              <a:rPr lang="ru-RU" sz="2000" dirty="0" smtClean="0">
                <a:latin typeface="Times New Roman" pitchFamily="18" charset="0"/>
                <a:cs typeface="Times New Roman" pitchFamily="18" charset="0"/>
              </a:rPr>
              <a:t>	Девушка расторгла помолвку, приняла католичество, и 22 марта 1916 года влюбленные обвенчались. Брак оказался долгим и счастливым</a:t>
            </a:r>
            <a:r>
              <a:rPr lang="ru-RU" dirty="0" smtClean="0">
                <a:latin typeface="Times New Roman" pitchFamily="18" charset="0"/>
                <a:cs typeface="Times New Roman" pitchFamily="18" charset="0"/>
              </a:rPr>
              <a:t>. </a:t>
            </a:r>
            <a:endParaRPr lang="ru-RU" dirty="0">
              <a:latin typeface="Times New Roman" pitchFamily="18" charset="0"/>
              <a:cs typeface="Times New Roman" pitchFamily="18" charset="0"/>
            </a:endParaRPr>
          </a:p>
        </p:txBody>
      </p:sp>
      <p:pic>
        <p:nvPicPr>
          <p:cNvPr id="3" name="Рисунок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3528" y="625252"/>
            <a:ext cx="2592288" cy="2929508"/>
          </a:xfrm>
          <a:prstGeom prst="ellipse">
            <a:avLst/>
          </a:prstGeom>
          <a:ln>
            <a:noFill/>
          </a:ln>
          <a:effectLst>
            <a:softEdge rad="112500"/>
          </a:effectLst>
        </p:spPr>
      </p:pic>
    </p:spTree>
    <p:extLst>
      <p:ext uri="{BB962C8B-B14F-4D97-AF65-F5344CB8AC3E}">
        <p14:creationId xmlns:p14="http://schemas.microsoft.com/office/powerpoint/2010/main" val="40233628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par>
                                <p:cTn id="11" presetID="10"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rotWithShape="1">
          <a:blip r:embed="rId2">
            <a:extLst>
              <a:ext uri="{28A0092B-C50C-407E-A947-70E740481C1C}">
                <a14:useLocalDpi xmlns:a14="http://schemas.microsoft.com/office/drawing/2010/main" val="0"/>
              </a:ext>
            </a:extLst>
          </a:blip>
          <a:srcRect l="-347" r="17674" b="3993"/>
          <a:stretch/>
        </p:blipFill>
        <p:spPr>
          <a:xfrm>
            <a:off x="1835696" y="337220"/>
            <a:ext cx="5400600" cy="4392488"/>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
        <p:nvSpPr>
          <p:cNvPr id="3" name="TextBox 2"/>
          <p:cNvSpPr txBox="1"/>
          <p:nvPr/>
        </p:nvSpPr>
        <p:spPr>
          <a:xfrm>
            <a:off x="755576" y="4585692"/>
            <a:ext cx="7848872" cy="646331"/>
          </a:xfrm>
          <a:prstGeom prst="rect">
            <a:avLst/>
          </a:prstGeom>
          <a:noFill/>
        </p:spPr>
        <p:txBody>
          <a:bodyPr wrap="square" rtlCol="0">
            <a:spAutoFit/>
          </a:bodyPr>
          <a:lstStyle/>
          <a:p>
            <a:pPr algn="ctr"/>
            <a:r>
              <a:rPr lang="ru-RU" dirty="0">
                <a:latin typeface="Times New Roman" pitchFamily="18" charset="0"/>
                <a:cs typeface="Times New Roman" pitchFamily="18" charset="0"/>
              </a:rPr>
              <a:t>У пары родились четверо детей</a:t>
            </a:r>
            <a:r>
              <a:rPr lang="ru-RU" dirty="0" smtClean="0">
                <a:latin typeface="Times New Roman" pitchFamily="18" charset="0"/>
                <a:cs typeface="Times New Roman" pitchFamily="18" charset="0"/>
              </a:rPr>
              <a:t>:</a:t>
            </a:r>
          </a:p>
          <a:p>
            <a:pPr algn="ctr"/>
            <a:r>
              <a:rPr lang="ru-RU" dirty="0" smtClean="0">
                <a:latin typeface="Times New Roman" pitchFamily="18" charset="0"/>
                <a:cs typeface="Times New Roman" pitchFamily="18" charset="0"/>
              </a:rPr>
              <a:t> сыновья  </a:t>
            </a:r>
            <a:r>
              <a:rPr lang="ru-RU" dirty="0">
                <a:latin typeface="Times New Roman" pitchFamily="18" charset="0"/>
                <a:cs typeface="Times New Roman" pitchFamily="18" charset="0"/>
              </a:rPr>
              <a:t>Джон, Майкл, Кристофер и дочь </a:t>
            </a:r>
            <a:r>
              <a:rPr lang="ru-RU" dirty="0" err="1">
                <a:latin typeface="Times New Roman" pitchFamily="18" charset="0"/>
                <a:cs typeface="Times New Roman" pitchFamily="18" charset="0"/>
              </a:rPr>
              <a:t>Присцилл</a:t>
            </a:r>
            <a:r>
              <a:rPr lang="ru-RU" dirty="0">
                <a:latin typeface="Times New Roman" pitchFamily="18" charset="0"/>
                <a:cs typeface="Times New Roman" pitchFamily="18" charset="0"/>
              </a:rPr>
              <a:t>.</a:t>
            </a:r>
          </a:p>
        </p:txBody>
      </p:sp>
    </p:spTree>
    <p:extLst>
      <p:ext uri="{BB962C8B-B14F-4D97-AF65-F5344CB8AC3E}">
        <p14:creationId xmlns:p14="http://schemas.microsoft.com/office/powerpoint/2010/main" val="1212766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88024" y="697260"/>
            <a:ext cx="3960440" cy="4562067"/>
          </a:xfrm>
          <a:prstGeom prst="ellipse">
            <a:avLst/>
          </a:prstGeom>
          <a:ln>
            <a:noFill/>
          </a:ln>
          <a:effectLst>
            <a:softEdge rad="112500"/>
          </a:effectLst>
        </p:spPr>
      </p:pic>
      <p:sp>
        <p:nvSpPr>
          <p:cNvPr id="2" name="TextBox 1"/>
          <p:cNvSpPr txBox="1"/>
          <p:nvPr/>
        </p:nvSpPr>
        <p:spPr>
          <a:xfrm>
            <a:off x="395536" y="577636"/>
            <a:ext cx="4680520" cy="4801314"/>
          </a:xfrm>
          <a:prstGeom prst="rect">
            <a:avLst/>
          </a:prstGeom>
          <a:noFill/>
        </p:spPr>
        <p:txBody>
          <a:bodyPr wrap="square" rtlCol="0">
            <a:spAutoFit/>
          </a:bodyPr>
          <a:lstStyle/>
          <a:p>
            <a:r>
              <a:rPr lang="ru-RU" dirty="0" smtClean="0">
                <a:latin typeface="Times New Roman" pitchFamily="18" charset="0"/>
                <a:cs typeface="Times New Roman" pitchFamily="18" charset="0"/>
              </a:rPr>
              <a:t>	</a:t>
            </a:r>
            <a:r>
              <a:rPr lang="ru-RU" dirty="0"/>
              <a:t>Рональд получил первоклассное образование в колледже </a:t>
            </a:r>
            <a:r>
              <a:rPr lang="ru-RU" dirty="0" err="1"/>
              <a:t>Эксетер</a:t>
            </a:r>
            <a:r>
              <a:rPr lang="ru-RU" dirty="0"/>
              <a:t>, в котором специализировался на изучении англо-саксонского </a:t>
            </a:r>
            <a:r>
              <a:rPr lang="ru-RU" dirty="0" smtClean="0"/>
              <a:t>, </a:t>
            </a:r>
            <a:r>
              <a:rPr lang="ru-RU" dirty="0"/>
              <a:t>германского языков и на классической литературе. </a:t>
            </a:r>
          </a:p>
          <a:p>
            <a:r>
              <a:rPr lang="ru-RU" dirty="0" smtClean="0">
                <a:latin typeface="Times New Roman" pitchFamily="18" charset="0"/>
                <a:cs typeface="Times New Roman" pitchFamily="18" charset="0"/>
              </a:rPr>
              <a:t>	В </a:t>
            </a:r>
            <a:r>
              <a:rPr lang="ru-RU" dirty="0">
                <a:latin typeface="Times New Roman" pitchFamily="18" charset="0"/>
                <a:cs typeface="Times New Roman" pitchFamily="18" charset="0"/>
              </a:rPr>
              <a:t>1915 году будущий писатель с отличием закончил университет и пошел служить лейтенантом в полк Ланкаширских стрелков. Шла Первая мировая война, и вскоре </a:t>
            </a:r>
            <a:r>
              <a:rPr lang="ru-RU" dirty="0" err="1">
                <a:latin typeface="Times New Roman" pitchFamily="18" charset="0"/>
                <a:cs typeface="Times New Roman" pitchFamily="18" charset="0"/>
              </a:rPr>
              <a:t>Толкина</a:t>
            </a:r>
            <a:r>
              <a:rPr lang="ru-RU" dirty="0">
                <a:latin typeface="Times New Roman" pitchFamily="18" charset="0"/>
                <a:cs typeface="Times New Roman" pitchFamily="18" charset="0"/>
              </a:rPr>
              <a:t> призвали на фронт. Молодой человек участвовал во многих сражениях, а в битве на Сомме потерял двоих товарищей, после чего сохранил ненависть к войне на всю жизнь. </a:t>
            </a:r>
            <a:r>
              <a:rPr lang="ru-RU" dirty="0" smtClean="0">
                <a:latin typeface="Times New Roman" pitchFamily="18" charset="0"/>
                <a:cs typeface="Times New Roman" pitchFamily="18" charset="0"/>
              </a:rPr>
              <a:t>	</a:t>
            </a:r>
          </a:p>
          <a:p>
            <a:r>
              <a:rPr lang="ru-RU" dirty="0">
                <a:latin typeface="Times New Roman" pitchFamily="18" charset="0"/>
                <a:cs typeface="Times New Roman" pitchFamily="18" charset="0"/>
              </a:rPr>
              <a:t>	</a:t>
            </a:r>
            <a:r>
              <a:rPr lang="ru-RU" dirty="0" smtClean="0">
                <a:latin typeface="Times New Roman" pitchFamily="18" charset="0"/>
                <a:cs typeface="Times New Roman" pitchFamily="18" charset="0"/>
              </a:rPr>
              <a:t>Заболев </a:t>
            </a:r>
            <a:r>
              <a:rPr lang="ru-RU" dirty="0">
                <a:latin typeface="Times New Roman" pitchFamily="18" charset="0"/>
                <a:cs typeface="Times New Roman" pitchFamily="18" charset="0"/>
              </a:rPr>
              <a:t>сыпным тифом, долго лечился, а затем был отправлен домой с инвалидностью.</a:t>
            </a:r>
          </a:p>
        </p:txBody>
      </p:sp>
    </p:spTree>
    <p:extLst>
      <p:ext uri="{BB962C8B-B14F-4D97-AF65-F5344CB8AC3E}">
        <p14:creationId xmlns:p14="http://schemas.microsoft.com/office/powerpoint/2010/main" val="2161014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283968" y="769268"/>
            <a:ext cx="4392488" cy="4524315"/>
          </a:xfrm>
          <a:prstGeom prst="rect">
            <a:avLst/>
          </a:prstGeom>
          <a:noFill/>
        </p:spPr>
        <p:txBody>
          <a:bodyPr wrap="square" rtlCol="0">
            <a:spAutoFit/>
          </a:bodyPr>
          <a:lstStyle/>
          <a:p>
            <a:pPr algn="just"/>
            <a:r>
              <a:rPr lang="ru-RU" dirty="0" smtClean="0">
                <a:latin typeface="Times New Roman" pitchFamily="18" charset="0"/>
                <a:cs typeface="Times New Roman" pitchFamily="18" charset="0"/>
              </a:rPr>
              <a:t>	</a:t>
            </a:r>
            <a:r>
              <a:rPr lang="ru-RU" dirty="0">
                <a:latin typeface="Bahnschrift Light Condensed" panose="020B0502040204020203" pitchFamily="34" charset="0"/>
              </a:rPr>
              <a:t>С детства Джон </a:t>
            </a:r>
            <a:r>
              <a:rPr lang="ru-RU" dirty="0" err="1">
                <a:latin typeface="Bahnschrift Light Condensed" panose="020B0502040204020203" pitchFamily="34" charset="0"/>
              </a:rPr>
              <a:t>Толкин</a:t>
            </a:r>
            <a:r>
              <a:rPr lang="ru-RU" dirty="0">
                <a:latin typeface="Bahnschrift Light Condensed" panose="020B0502040204020203" pitchFamily="34" charset="0"/>
              </a:rPr>
              <a:t> интересовался иностранными языками, в том числе древними. Более того, вместе со своими друзьями он конструировал новые, понятные только им. С помощью придуманных языков друзья могли свободно общаться, не боясь быть понятыми окружающими.</a:t>
            </a:r>
          </a:p>
          <a:p>
            <a:pPr algn="just"/>
            <a:r>
              <a:rPr lang="ru-RU" dirty="0">
                <a:latin typeface="Bahnschrift Light Condensed" panose="020B0502040204020203" pitchFamily="34" charset="0"/>
              </a:rPr>
              <a:t>	Писатель известен, как создатель нескольких искусственных языков: </a:t>
            </a:r>
            <a:r>
              <a:rPr lang="ru-RU" dirty="0" err="1">
                <a:latin typeface="Bahnschrift Light Condensed" panose="020B0502040204020203" pitchFamily="34" charset="0"/>
              </a:rPr>
              <a:t>синдарин</a:t>
            </a:r>
            <a:r>
              <a:rPr lang="ru-RU" dirty="0">
                <a:latin typeface="Bahnschrift Light Condensed" panose="020B0502040204020203" pitchFamily="34" charset="0"/>
              </a:rPr>
              <a:t>, </a:t>
            </a:r>
            <a:r>
              <a:rPr lang="ru-RU" dirty="0" err="1">
                <a:latin typeface="Bahnschrift Light Condensed" panose="020B0502040204020203" pitchFamily="34" charset="0"/>
              </a:rPr>
              <a:t>квенья</a:t>
            </a:r>
            <a:r>
              <a:rPr lang="ru-RU" dirty="0">
                <a:latin typeface="Bahnschrift Light Condensed" panose="020B0502040204020203" pitchFamily="34" charset="0"/>
              </a:rPr>
              <a:t> и других. Лингвистические увлечения автора отражены в труде «Тайный порок», представленном в 1931 году в стенах Оксфордского университета.</a:t>
            </a:r>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1560" y="769267"/>
            <a:ext cx="3504745" cy="4385465"/>
          </a:xfrm>
          <a:prstGeom prst="rect">
            <a:avLst/>
          </a:prstGeom>
          <a:ln>
            <a:noFill/>
          </a:ln>
          <a:effectLst>
            <a:softEdge rad="112500"/>
          </a:effectLst>
        </p:spPr>
      </p:pic>
    </p:spTree>
    <p:extLst>
      <p:ext uri="{BB962C8B-B14F-4D97-AF65-F5344CB8AC3E}">
        <p14:creationId xmlns:p14="http://schemas.microsoft.com/office/powerpoint/2010/main" val="3873737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7020272" y="3361556"/>
            <a:ext cx="2123728" cy="2302855"/>
          </a:xfrm>
          <a:prstGeom prst="rect">
            <a:avLst/>
          </a:prstGeom>
        </p:spPr>
      </p:pic>
      <p:sp>
        <p:nvSpPr>
          <p:cNvPr id="2" name="TextBox 1"/>
          <p:cNvSpPr txBox="1"/>
          <p:nvPr/>
        </p:nvSpPr>
        <p:spPr>
          <a:xfrm>
            <a:off x="1907704" y="291604"/>
            <a:ext cx="5400599" cy="5109091"/>
          </a:xfrm>
          <a:prstGeom prst="rect">
            <a:avLst/>
          </a:prstGeom>
          <a:noFill/>
        </p:spPr>
        <p:txBody>
          <a:bodyPr wrap="square" rtlCol="0">
            <a:spAutoFit/>
          </a:bodyPr>
          <a:lstStyle/>
          <a:p>
            <a:r>
              <a:rPr lang="ru-RU" dirty="0" smtClean="0">
                <a:latin typeface="Times New Roman" pitchFamily="18" charset="0"/>
                <a:cs typeface="Times New Roman" pitchFamily="18" charset="0"/>
              </a:rPr>
              <a:t>	</a:t>
            </a:r>
            <a:r>
              <a:rPr lang="ru-RU" sz="2000" dirty="0">
                <a:latin typeface="Bahnschrift Light Condensed" panose="020B0502040204020203" pitchFamily="34" charset="0"/>
              </a:rPr>
              <a:t> </a:t>
            </a:r>
            <a:r>
              <a:rPr lang="ru-RU" dirty="0">
                <a:latin typeface="Times New Roman" pitchFamily="18" charset="0"/>
                <a:cs typeface="Times New Roman" pitchFamily="18" charset="0"/>
              </a:rPr>
              <a:t>Продолжая свои исследования лингвистики, </a:t>
            </a:r>
            <a:r>
              <a:rPr lang="ru-RU" dirty="0" err="1">
                <a:latin typeface="Times New Roman" pitchFamily="18" charset="0"/>
                <a:cs typeface="Times New Roman" pitchFamily="18" charset="0"/>
              </a:rPr>
              <a:t>Толкин</a:t>
            </a:r>
            <a:r>
              <a:rPr lang="ru-RU" dirty="0">
                <a:latin typeface="Times New Roman" pitchFamily="18" charset="0"/>
                <a:cs typeface="Times New Roman" pitchFamily="18" charset="0"/>
              </a:rPr>
              <a:t> в 1920 году начинает преподавать в университете </a:t>
            </a:r>
            <a:r>
              <a:rPr lang="ru-RU" dirty="0" smtClean="0">
                <a:latin typeface="Times New Roman" pitchFamily="18" charset="0"/>
                <a:cs typeface="Times New Roman" pitchFamily="18" charset="0"/>
              </a:rPr>
              <a:t>Лидса</a:t>
            </a:r>
            <a:r>
              <a:rPr lang="ru-RU" dirty="0">
                <a:latin typeface="Times New Roman" pitchFamily="18" charset="0"/>
                <a:cs typeface="Times New Roman" pitchFamily="18" charset="0"/>
              </a:rPr>
              <a:t>, а в 1922 году, в 30 лет, получил должность профессора англо-саксонского языка и литературы в Оксфордском университете. </a:t>
            </a:r>
            <a:r>
              <a:rPr lang="ru-RU" dirty="0" smtClean="0">
                <a:latin typeface="Times New Roman" pitchFamily="18" charset="0"/>
                <a:cs typeface="Times New Roman" pitchFamily="18" charset="0"/>
              </a:rPr>
              <a:t>	</a:t>
            </a:r>
          </a:p>
          <a:p>
            <a:r>
              <a:rPr lang="ru-RU" dirty="0">
                <a:latin typeface="Times New Roman" pitchFamily="18" charset="0"/>
                <a:cs typeface="Times New Roman" pitchFamily="18" charset="0"/>
              </a:rPr>
              <a:t>	Там он основал писательскую группу с названием </a:t>
            </a:r>
            <a:r>
              <a:rPr lang="ru-RU" dirty="0" err="1" smtClean="0">
                <a:latin typeface="Times New Roman" pitchFamily="18" charset="0"/>
                <a:cs typeface="Times New Roman" pitchFamily="18" charset="0"/>
              </a:rPr>
              <a:t>Инклинги</a:t>
            </a:r>
            <a:r>
              <a:rPr lang="ru-RU" dirty="0" smtClean="0">
                <a:latin typeface="Times New Roman" pitchFamily="18" charset="0"/>
                <a:cs typeface="Times New Roman" pitchFamily="18" charset="0"/>
              </a:rPr>
              <a:t>. Именно </a:t>
            </a:r>
            <a:r>
              <a:rPr lang="ru-RU" dirty="0">
                <a:latin typeface="Times New Roman" pitchFamily="18" charset="0"/>
                <a:cs typeface="Times New Roman" pitchFamily="18" charset="0"/>
              </a:rPr>
              <a:t>в Оксфорде, во  </a:t>
            </a:r>
            <a:r>
              <a:rPr lang="ru-RU" dirty="0" smtClean="0">
                <a:latin typeface="Times New Roman" pitchFamily="18" charset="0"/>
                <a:cs typeface="Times New Roman" pitchFamily="18" charset="0"/>
              </a:rPr>
              <a:t>время проверки </a:t>
            </a:r>
            <a:r>
              <a:rPr lang="ru-RU" dirty="0">
                <a:latin typeface="Times New Roman" pitchFamily="18" charset="0"/>
                <a:cs typeface="Times New Roman" pitchFamily="18" charset="0"/>
              </a:rPr>
              <a:t>студенческих </a:t>
            </a:r>
            <a:r>
              <a:rPr lang="ru-RU" dirty="0" smtClean="0">
                <a:latin typeface="Times New Roman" pitchFamily="18" charset="0"/>
                <a:cs typeface="Times New Roman" pitchFamily="18" charset="0"/>
              </a:rPr>
              <a:t>работ</a:t>
            </a:r>
            <a:r>
              <a:rPr lang="ru-RU" dirty="0">
                <a:latin typeface="Times New Roman" pitchFamily="18" charset="0"/>
                <a:cs typeface="Times New Roman" pitchFamily="18" charset="0"/>
              </a:rPr>
              <a:t>, он внезапно написал </a:t>
            </a:r>
            <a:r>
              <a:rPr lang="ru-RU" dirty="0" smtClean="0">
                <a:latin typeface="Times New Roman" pitchFamily="18" charset="0"/>
                <a:cs typeface="Times New Roman" pitchFamily="18" charset="0"/>
              </a:rPr>
              <a:t>короткое </a:t>
            </a:r>
            <a:r>
              <a:rPr lang="ru-RU" dirty="0">
                <a:latin typeface="Times New Roman" pitchFamily="18" charset="0"/>
                <a:cs typeface="Times New Roman" pitchFamily="18" charset="0"/>
              </a:rPr>
              <a:t>предложение </a:t>
            </a:r>
            <a:r>
              <a:rPr lang="ru-RU" dirty="0" smtClean="0">
                <a:latin typeface="Times New Roman" pitchFamily="18" charset="0"/>
                <a:cs typeface="Times New Roman" pitchFamily="18" charset="0"/>
              </a:rPr>
              <a:t>о «</a:t>
            </a:r>
            <a:r>
              <a:rPr lang="ru-RU" dirty="0" err="1">
                <a:latin typeface="Times New Roman" pitchFamily="18" charset="0"/>
                <a:cs typeface="Times New Roman" pitchFamily="18" charset="0"/>
              </a:rPr>
              <a:t>хоббите</a:t>
            </a:r>
            <a:r>
              <a:rPr lang="ru-RU" dirty="0">
                <a:latin typeface="Times New Roman" pitchFamily="18" charset="0"/>
                <a:cs typeface="Times New Roman" pitchFamily="18" charset="0"/>
              </a:rPr>
              <a:t>».</a:t>
            </a:r>
          </a:p>
          <a:p>
            <a:r>
              <a:rPr lang="ru-RU" dirty="0" smtClean="0">
                <a:latin typeface="Times New Roman" pitchFamily="18" charset="0"/>
                <a:cs typeface="Times New Roman" pitchFamily="18" charset="0"/>
              </a:rPr>
              <a:t>	Будущего </a:t>
            </a:r>
            <a:r>
              <a:rPr lang="ru-RU" dirty="0">
                <a:latin typeface="Times New Roman" pitchFamily="18" charset="0"/>
                <a:cs typeface="Times New Roman" pitchFamily="18" charset="0"/>
              </a:rPr>
              <a:t>писателя признавали одним из лучших филологов в мире</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Толкин</a:t>
            </a:r>
            <a:r>
              <a:rPr lang="ru-RU" dirty="0" smtClean="0">
                <a:latin typeface="Times New Roman" pitchFamily="18" charset="0"/>
                <a:cs typeface="Times New Roman" pitchFamily="18" charset="0"/>
              </a:rPr>
              <a:t> </a:t>
            </a:r>
            <a:r>
              <a:rPr lang="ru-RU" dirty="0">
                <a:latin typeface="Times New Roman" pitchFamily="18" charset="0"/>
                <a:cs typeface="Times New Roman" pitchFamily="18" charset="0"/>
              </a:rPr>
              <a:t>часто сетовал на то, что в Англии нет серьезных легенд или мифологических произведений. Желая восполнить этот пробел, он создал сборник мифов и легенд и назвал его «</a:t>
            </a:r>
            <a:r>
              <a:rPr lang="ru-RU" dirty="0" err="1">
                <a:latin typeface="Times New Roman" pitchFamily="18" charset="0"/>
                <a:cs typeface="Times New Roman" pitchFamily="18" charset="0"/>
              </a:rPr>
              <a:t>Средиземье</a:t>
            </a:r>
            <a:r>
              <a:rPr lang="ru-RU" dirty="0">
                <a:latin typeface="Times New Roman" pitchFamily="18" charset="0"/>
                <a:cs typeface="Times New Roman" pitchFamily="18" charset="0"/>
              </a:rPr>
              <a:t>». </a:t>
            </a:r>
            <a:r>
              <a:rPr lang="ru-RU" dirty="0" smtClean="0">
                <a:latin typeface="Times New Roman" pitchFamily="18" charset="0"/>
                <a:cs typeface="Times New Roman" pitchFamily="18" charset="0"/>
              </a:rPr>
              <a:t>Позже</a:t>
            </a:r>
            <a:r>
              <a:rPr lang="ru-RU" dirty="0">
                <a:latin typeface="Times New Roman" pitchFamily="18" charset="0"/>
                <a:cs typeface="Times New Roman" pitchFamily="18" charset="0"/>
              </a:rPr>
              <a:t>, уже после смерти писателя, цикл был выпущен его сыном Кристофером под названием «</a:t>
            </a:r>
            <a:r>
              <a:rPr lang="ru-RU" dirty="0" err="1">
                <a:latin typeface="Times New Roman" pitchFamily="18" charset="0"/>
                <a:cs typeface="Times New Roman" pitchFamily="18" charset="0"/>
              </a:rPr>
              <a:t>Сильмариллион</a:t>
            </a:r>
            <a:r>
              <a:rPr lang="ru-RU" dirty="0" smtClean="0">
                <a:latin typeface="Times New Roman" pitchFamily="18" charset="0"/>
                <a:cs typeface="Times New Roman" pitchFamily="18" charset="0"/>
              </a:rPr>
              <a:t>».</a:t>
            </a:r>
            <a:endParaRPr lang="ru-RU" dirty="0">
              <a:latin typeface="Times New Roman" pitchFamily="18" charset="0"/>
              <a:cs typeface="Times New Roman" pitchFamily="18" charset="0"/>
            </a:endParaRPr>
          </a:p>
        </p:txBody>
      </p:sp>
      <p:pic>
        <p:nvPicPr>
          <p:cNvPr id="3" name="Рисунок 2"/>
          <p:cNvPicPr>
            <a:picLocks noChangeAspect="1"/>
          </p:cNvPicPr>
          <p:nvPr/>
        </p:nvPicPr>
        <p:blipFill rotWithShape="1">
          <a:blip r:embed="rId3" cstate="print">
            <a:extLst>
              <a:ext uri="{28A0092B-C50C-407E-A947-70E740481C1C}">
                <a14:useLocalDpi xmlns:a14="http://schemas.microsoft.com/office/drawing/2010/main" val="0"/>
              </a:ext>
            </a:extLst>
          </a:blip>
          <a:srcRect l="6528" r="6388"/>
          <a:stretch/>
        </p:blipFill>
        <p:spPr>
          <a:xfrm>
            <a:off x="0" y="12651"/>
            <a:ext cx="1979713" cy="2628825"/>
          </a:xfrm>
          <a:prstGeom prst="rect">
            <a:avLst/>
          </a:prstGeom>
        </p:spPr>
      </p:pic>
    </p:spTree>
    <p:extLst>
      <p:ext uri="{BB962C8B-B14F-4D97-AF65-F5344CB8AC3E}">
        <p14:creationId xmlns:p14="http://schemas.microsoft.com/office/powerpoint/2010/main" val="4232294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par>
                                <p:cTn id="11" presetID="10"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pero4">
  <a:themeElements>
    <a:clrScheme name="Другая 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C00000"/>
      </a:hlink>
      <a:folHlink>
        <a:srgbClr val="FAC08F"/>
      </a:folHlink>
    </a:clrScheme>
    <a:fontScheme name="Городская">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pero4</Template>
  <TotalTime>371</TotalTime>
  <Words>436</Words>
  <Application>Microsoft Office PowerPoint</Application>
  <PresentationFormat>Экран (16:10)</PresentationFormat>
  <Paragraphs>70</Paragraphs>
  <Slides>16</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16</vt:i4>
      </vt:variant>
    </vt:vector>
  </HeadingPairs>
  <TitlesOfParts>
    <vt:vector size="17" baseType="lpstr">
      <vt:lpstr>pero4</vt:lpstr>
      <vt:lpstr>Толкин Джон Рональд Руэл  (1892-1973 г.)</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Толкин Джон Рональд Руэл  (1892-1973 г.)</dc:title>
  <dc:creator>127</dc:creator>
  <cp:lastModifiedBy>User</cp:lastModifiedBy>
  <cp:revision>30</cp:revision>
  <dcterms:created xsi:type="dcterms:W3CDTF">2023-11-05T10:41:17Z</dcterms:created>
  <dcterms:modified xsi:type="dcterms:W3CDTF">2023-11-13T05:49:03Z</dcterms:modified>
</cp:coreProperties>
</file>